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notesMasterIdLst>
    <p:notesMasterId r:id="rId55"/>
  </p:notesMasterIdLst>
  <p:handoutMasterIdLst>
    <p:handoutMasterId r:id="rId56"/>
  </p:handoutMasterIdLst>
  <p:sldIdLst>
    <p:sldId id="258" r:id="rId2"/>
    <p:sldId id="353" r:id="rId3"/>
    <p:sldId id="341" r:id="rId4"/>
    <p:sldId id="261" r:id="rId5"/>
    <p:sldId id="299" r:id="rId6"/>
    <p:sldId id="300" r:id="rId7"/>
    <p:sldId id="307" r:id="rId8"/>
    <p:sldId id="308" r:id="rId9"/>
    <p:sldId id="377" r:id="rId10"/>
    <p:sldId id="376" r:id="rId11"/>
    <p:sldId id="343" r:id="rId12"/>
    <p:sldId id="262" r:id="rId13"/>
    <p:sldId id="344" r:id="rId14"/>
    <p:sldId id="345" r:id="rId15"/>
    <p:sldId id="273" r:id="rId16"/>
    <p:sldId id="335" r:id="rId17"/>
    <p:sldId id="380" r:id="rId18"/>
    <p:sldId id="330" r:id="rId19"/>
    <p:sldId id="331" r:id="rId20"/>
    <p:sldId id="332" r:id="rId21"/>
    <p:sldId id="333" r:id="rId22"/>
    <p:sldId id="314" r:id="rId23"/>
    <p:sldId id="379" r:id="rId24"/>
    <p:sldId id="378" r:id="rId25"/>
    <p:sldId id="326" r:id="rId26"/>
    <p:sldId id="383" r:id="rId27"/>
    <p:sldId id="351" r:id="rId28"/>
    <p:sldId id="289" r:id="rId29"/>
    <p:sldId id="346" r:id="rId30"/>
    <p:sldId id="347" r:id="rId31"/>
    <p:sldId id="349" r:id="rId32"/>
    <p:sldId id="384" r:id="rId33"/>
    <p:sldId id="298" r:id="rId34"/>
    <p:sldId id="354" r:id="rId35"/>
    <p:sldId id="355" r:id="rId36"/>
    <p:sldId id="356" r:id="rId37"/>
    <p:sldId id="357" r:id="rId38"/>
    <p:sldId id="358" r:id="rId39"/>
    <p:sldId id="360" r:id="rId40"/>
    <p:sldId id="359" r:id="rId41"/>
    <p:sldId id="361" r:id="rId42"/>
    <p:sldId id="362" r:id="rId43"/>
    <p:sldId id="385" r:id="rId44"/>
    <p:sldId id="391" r:id="rId45"/>
    <p:sldId id="304" r:id="rId46"/>
    <p:sldId id="305" r:id="rId47"/>
    <p:sldId id="328" r:id="rId48"/>
    <p:sldId id="386" r:id="rId49"/>
    <p:sldId id="394" r:id="rId50"/>
    <p:sldId id="395" r:id="rId51"/>
    <p:sldId id="398" r:id="rId52"/>
    <p:sldId id="400" r:id="rId53"/>
    <p:sldId id="325" r:id="rId54"/>
  </p:sldIdLst>
  <p:sldSz cx="9144000" cy="6858000" type="screen4x3"/>
  <p:notesSz cx="7099300" cy="10234613"/>
  <p:defaultTextStyle>
    <a:defPPr>
      <a:defRPr lang="uk-UA"/>
    </a:defPPr>
    <a:lvl1pPr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7" autoAdjust="0"/>
    <p:restoredTop sz="94660" autoAdjust="0"/>
  </p:normalViewPr>
  <p:slideViewPr>
    <p:cSldViewPr>
      <p:cViewPr varScale="1">
        <p:scale>
          <a:sx n="89" d="100"/>
          <a:sy n="89" d="100"/>
        </p:scale>
        <p:origin x="1286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40" d="100"/>
          <a:sy n="40" d="100"/>
        </p:scale>
        <p:origin x="265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320" tIns="47160" rIns="94320" bIns="47160" numCol="1" anchor="t" anchorCtr="0" compatLnSpc="1">
            <a:prstTxWarp prst="textNoShape">
              <a:avLst/>
            </a:prstTxWarp>
          </a:bodyPr>
          <a:lstStyle>
            <a:lvl1pPr algn="l" defTabSz="942975">
              <a:defRPr sz="1200" b="0" smtClean="0">
                <a:effectLst/>
                <a:latin typeface="Arial" charset="0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1105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320" tIns="47160" rIns="94320" bIns="47160" numCol="1" anchor="t" anchorCtr="0" compatLnSpc="1">
            <a:prstTxWarp prst="textNoShape">
              <a:avLst/>
            </a:prstTxWarp>
          </a:bodyPr>
          <a:lstStyle>
            <a:lvl1pPr algn="r" defTabSz="942975">
              <a:defRPr sz="1200" b="0" smtClean="0">
                <a:effectLst/>
                <a:latin typeface="Arial" charset="0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1105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320" tIns="47160" rIns="94320" bIns="47160" numCol="1" anchor="b" anchorCtr="0" compatLnSpc="1">
            <a:prstTxWarp prst="textNoShape">
              <a:avLst/>
            </a:prstTxWarp>
          </a:bodyPr>
          <a:lstStyle>
            <a:lvl1pPr algn="l" defTabSz="942975">
              <a:defRPr sz="1200" b="0" smtClean="0">
                <a:effectLst/>
                <a:latin typeface="Arial" charset="0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1105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320" tIns="47160" rIns="94320" bIns="47160" numCol="1" anchor="b" anchorCtr="0" compatLnSpc="1">
            <a:prstTxWarp prst="textNoShape">
              <a:avLst/>
            </a:prstTxWarp>
          </a:bodyPr>
          <a:lstStyle>
            <a:lvl1pPr algn="r" defTabSz="942975">
              <a:defRPr sz="1200" b="0">
                <a:latin typeface="Arial" panose="020B0604020202020204" pitchFamily="34" charset="0"/>
              </a:defRPr>
            </a:lvl1pPr>
          </a:lstStyle>
          <a:p>
            <a:fld id="{31B6DEF4-D8F3-469A-B40D-861A6C946C68}" type="slidenum">
              <a:rPr lang="ru-RU" altLang="uk-UA"/>
              <a:pPr/>
              <a:t>‹#›</a:t>
            </a:fld>
            <a:endParaRPr lang="ru-RU" altLang="uk-UA"/>
          </a:p>
        </p:txBody>
      </p:sp>
    </p:spTree>
    <p:extLst>
      <p:ext uri="{BB962C8B-B14F-4D97-AF65-F5344CB8AC3E}">
        <p14:creationId xmlns:p14="http://schemas.microsoft.com/office/powerpoint/2010/main" val="222961335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36" tIns="49519" rIns="99036" bIns="49519" numCol="1" anchor="t" anchorCtr="0" compatLnSpc="1">
            <a:prstTxWarp prst="textNoShape">
              <a:avLst/>
            </a:prstTxWarp>
          </a:bodyPr>
          <a:lstStyle>
            <a:lvl1pPr algn="l" defTabSz="990600">
              <a:defRPr sz="1300" b="0" smtClean="0">
                <a:effectLst/>
                <a:latin typeface="Arial" charset="0"/>
              </a:defRPr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983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36" tIns="49519" rIns="99036" bIns="49519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 b="0" smtClean="0">
                <a:effectLst/>
                <a:latin typeface="Arial" charset="0"/>
              </a:defRPr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337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8350"/>
            <a:ext cx="5116512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83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36" tIns="49519" rIns="99036" bIns="4951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uk-UA" noProof="0"/>
              <a:t>Образец текста</a:t>
            </a:r>
          </a:p>
          <a:p>
            <a:pPr lvl="1"/>
            <a:r>
              <a:rPr lang="uk-UA" noProof="0"/>
              <a:t>Второй уровень</a:t>
            </a:r>
          </a:p>
          <a:p>
            <a:pPr lvl="2"/>
            <a:r>
              <a:rPr lang="uk-UA" noProof="0"/>
              <a:t>Третий уровень</a:t>
            </a:r>
          </a:p>
          <a:p>
            <a:pPr lvl="3"/>
            <a:r>
              <a:rPr lang="uk-UA" noProof="0"/>
              <a:t>Четвертый уровень</a:t>
            </a:r>
          </a:p>
          <a:p>
            <a:pPr lvl="4"/>
            <a:r>
              <a:rPr lang="uk-UA" noProof="0"/>
              <a:t>Пятый уровень</a:t>
            </a:r>
          </a:p>
        </p:txBody>
      </p:sp>
      <p:sp>
        <p:nvSpPr>
          <p:cNvPr id="983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36" tIns="49519" rIns="99036" bIns="49519" numCol="1" anchor="b" anchorCtr="0" compatLnSpc="1">
            <a:prstTxWarp prst="textNoShape">
              <a:avLst/>
            </a:prstTxWarp>
          </a:bodyPr>
          <a:lstStyle>
            <a:lvl1pPr algn="l" defTabSz="990600">
              <a:defRPr sz="1300" b="0" smtClean="0">
                <a:effectLst/>
                <a:latin typeface="Arial" charset="0"/>
              </a:defRPr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983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36" tIns="49519" rIns="99036" bIns="49519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 b="0">
                <a:latin typeface="Arial" panose="020B0604020202020204" pitchFamily="34" charset="0"/>
              </a:defRPr>
            </a:lvl1pPr>
          </a:lstStyle>
          <a:p>
            <a:fld id="{08B0C2CA-6B99-423C-A6AB-CA5AB733ACAF}" type="slidenum">
              <a:rPr lang="uk-UA" altLang="uk-UA"/>
              <a:pPr/>
              <a:t>‹#›</a:t>
            </a:fld>
            <a:endParaRPr lang="uk-UA" altLang="uk-UA"/>
          </a:p>
        </p:txBody>
      </p:sp>
    </p:spTree>
    <p:extLst>
      <p:ext uri="{BB962C8B-B14F-4D97-AF65-F5344CB8AC3E}">
        <p14:creationId xmlns:p14="http://schemas.microsoft.com/office/powerpoint/2010/main" val="429035595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0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990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990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990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990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990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990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990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990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fld id="{C0A9A2F0-F7AA-430F-9730-83D088496B31}" type="slidenum">
              <a:rPr lang="uk-UA" altLang="uk-UA" b="0">
                <a:latin typeface="Arial" panose="020B0604020202020204" pitchFamily="34" charset="0"/>
              </a:rPr>
              <a:pPr eaLnBrk="1" hangingPunct="1"/>
              <a:t>1</a:t>
            </a:fld>
            <a:endParaRPr lang="uk-UA" altLang="uk-UA" b="0">
              <a:latin typeface="Arial" panose="020B0604020202020204" pitchFamily="34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ru-RU" altLang="uk-UA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45736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0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990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990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990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990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990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990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990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990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fld id="{C0A9A2F0-F7AA-430F-9730-83D088496B31}" type="slidenum">
              <a:rPr lang="uk-UA" altLang="uk-UA" b="0">
                <a:latin typeface="Arial" panose="020B0604020202020204" pitchFamily="34" charset="0"/>
              </a:rPr>
              <a:pPr eaLnBrk="1" hangingPunct="1"/>
              <a:t>53</a:t>
            </a:fld>
            <a:endParaRPr lang="uk-UA" altLang="uk-UA" b="0">
              <a:latin typeface="Arial" panose="020B0604020202020204" pitchFamily="34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ru-RU" altLang="uk-UA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59015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7"/>
          <p:cNvSpPr>
            <a:spLocks noChangeArrowheads="1"/>
          </p:cNvSpPr>
          <p:nvPr/>
        </p:nvSpPr>
        <p:spPr bwMode="auto">
          <a:xfrm>
            <a:off x="685800" y="2393950"/>
            <a:ext cx="7772400" cy="109538"/>
          </a:xfrm>
          <a:custGeom>
            <a:avLst/>
            <a:gdLst>
              <a:gd name="G0" fmla="+- 618 0 0"/>
            </a:gdLst>
            <a:ahLst/>
            <a:cxnLst>
              <a:cxn ang="0">
                <a:pos x="0" y="0"/>
              </a:cxn>
              <a:cxn ang="0">
                <a:pos x="618" y="0"/>
              </a:cxn>
              <a:cxn ang="0">
                <a:pos x="618" y="1000"/>
              </a:cxn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618" y="0"/>
                </a:lnTo>
                <a:lnTo>
                  <a:pt x="618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pPr algn="l">
              <a:defRPr/>
            </a:pPr>
            <a:endParaRPr lang="ru-RU" sz="2400" b="0">
              <a:latin typeface="Times New Roman" pitchFamily="18" charset="0"/>
            </a:endParaRPr>
          </a:p>
        </p:txBody>
      </p:sp>
      <p:sp>
        <p:nvSpPr>
          <p:cNvPr id="747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990600"/>
            <a:ext cx="7772400" cy="1371600"/>
          </a:xfrm>
        </p:spPr>
        <p:txBody>
          <a:bodyPr/>
          <a:lstStyle>
            <a:lvl1pPr>
              <a:defRPr sz="4000"/>
            </a:lvl1pPr>
          </a:lstStyle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3429000"/>
            <a:ext cx="7010400" cy="16002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r>
              <a:rPr lang="ru-RU"/>
              <a:t>Образец подзаголовка</a:t>
            </a:r>
            <a:endParaRPr lang="uk-UA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E15BA01D-D3F2-4688-B553-137362DC13D7}" type="slidenum">
              <a:rPr lang="uk-UA" altLang="uk-UA"/>
              <a:pPr/>
              <a:t>‹#›</a:t>
            </a:fld>
            <a:endParaRPr lang="uk-UA" altLang="uk-UA"/>
          </a:p>
        </p:txBody>
      </p:sp>
    </p:spTree>
    <p:extLst>
      <p:ext uri="{BB962C8B-B14F-4D97-AF65-F5344CB8AC3E}">
        <p14:creationId xmlns:p14="http://schemas.microsoft.com/office/powerpoint/2010/main" val="577489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208F2CF-9720-4503-8C90-C13DB554B6EA}" type="slidenum">
              <a:rPr lang="uk-UA" altLang="uk-UA"/>
              <a:pPr/>
              <a:t>‹#›</a:t>
            </a:fld>
            <a:endParaRPr lang="uk-UA" altLang="uk-UA"/>
          </a:p>
        </p:txBody>
      </p:sp>
    </p:spTree>
    <p:extLst>
      <p:ext uri="{BB962C8B-B14F-4D97-AF65-F5344CB8AC3E}">
        <p14:creationId xmlns:p14="http://schemas.microsoft.com/office/powerpoint/2010/main" val="3362076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D5E067F-36E0-4C2F-ADE4-62CD4E1B1909}" type="slidenum">
              <a:rPr lang="uk-UA" altLang="uk-UA"/>
              <a:pPr/>
              <a:t>‹#›</a:t>
            </a:fld>
            <a:endParaRPr lang="uk-UA" altLang="uk-UA"/>
          </a:p>
        </p:txBody>
      </p:sp>
    </p:spTree>
    <p:extLst>
      <p:ext uri="{BB962C8B-B14F-4D97-AF65-F5344CB8AC3E}">
        <p14:creationId xmlns:p14="http://schemas.microsoft.com/office/powerpoint/2010/main" val="4197222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A9FE62D-1469-4B49-B12A-910243C25328}" type="slidenum">
              <a:rPr lang="uk-UA" altLang="uk-UA"/>
              <a:pPr/>
              <a:t>‹#›</a:t>
            </a:fld>
            <a:endParaRPr lang="uk-UA" altLang="uk-UA"/>
          </a:p>
        </p:txBody>
      </p:sp>
    </p:spTree>
    <p:extLst>
      <p:ext uri="{BB962C8B-B14F-4D97-AF65-F5344CB8AC3E}">
        <p14:creationId xmlns:p14="http://schemas.microsoft.com/office/powerpoint/2010/main" val="2440001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ECAB875-75D8-4842-8E67-283A4CF6DEDA}" type="slidenum">
              <a:rPr lang="uk-UA" altLang="uk-UA"/>
              <a:pPr/>
              <a:t>‹#›</a:t>
            </a:fld>
            <a:endParaRPr lang="uk-UA" altLang="uk-UA"/>
          </a:p>
        </p:txBody>
      </p:sp>
    </p:spTree>
    <p:extLst>
      <p:ext uri="{BB962C8B-B14F-4D97-AF65-F5344CB8AC3E}">
        <p14:creationId xmlns:p14="http://schemas.microsoft.com/office/powerpoint/2010/main" val="1814392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46D453A-1095-4285-8D0B-415BC76092D1}" type="slidenum">
              <a:rPr lang="uk-UA" altLang="uk-UA"/>
              <a:pPr/>
              <a:t>‹#›</a:t>
            </a:fld>
            <a:endParaRPr lang="uk-UA" altLang="uk-UA"/>
          </a:p>
        </p:txBody>
      </p:sp>
    </p:spTree>
    <p:extLst>
      <p:ext uri="{BB962C8B-B14F-4D97-AF65-F5344CB8AC3E}">
        <p14:creationId xmlns:p14="http://schemas.microsoft.com/office/powerpoint/2010/main" val="2615868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F71CCE-D79F-4F0C-A6AF-4E83FB501DF2}" type="slidenum">
              <a:rPr lang="uk-UA" altLang="uk-UA"/>
              <a:pPr/>
              <a:t>‹#›</a:t>
            </a:fld>
            <a:endParaRPr lang="uk-UA" altLang="uk-UA"/>
          </a:p>
        </p:txBody>
      </p:sp>
    </p:spTree>
    <p:extLst>
      <p:ext uri="{BB962C8B-B14F-4D97-AF65-F5344CB8AC3E}">
        <p14:creationId xmlns:p14="http://schemas.microsoft.com/office/powerpoint/2010/main" val="2437169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76CF6D-6F03-4576-BD6A-6B093E0E7BD7}" type="slidenum">
              <a:rPr lang="uk-UA" altLang="uk-UA"/>
              <a:pPr/>
              <a:t>‹#›</a:t>
            </a:fld>
            <a:endParaRPr lang="uk-UA" altLang="uk-UA"/>
          </a:p>
        </p:txBody>
      </p:sp>
    </p:spTree>
    <p:extLst>
      <p:ext uri="{BB962C8B-B14F-4D97-AF65-F5344CB8AC3E}">
        <p14:creationId xmlns:p14="http://schemas.microsoft.com/office/powerpoint/2010/main" val="2040942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ru-RU" noProof="0"/>
              <a:t>Вставка рисунка</a:t>
            </a:r>
            <a:endParaRPr lang="uk-UA" noProof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C03F4F-DA82-4D71-9DE0-0ACE5128EC16}" type="slidenum">
              <a:rPr lang="uk-UA" altLang="uk-UA"/>
              <a:pPr/>
              <a:t>‹#›</a:t>
            </a:fld>
            <a:endParaRPr lang="uk-UA" altLang="uk-UA"/>
          </a:p>
        </p:txBody>
      </p:sp>
    </p:spTree>
    <p:extLst>
      <p:ext uri="{BB962C8B-B14F-4D97-AF65-F5344CB8AC3E}">
        <p14:creationId xmlns:p14="http://schemas.microsoft.com/office/powerpoint/2010/main" val="2627746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3FA849-2C0E-4DF4-B9C3-68CAB83C048E}" type="slidenum">
              <a:rPr lang="uk-UA" altLang="uk-UA"/>
              <a:pPr/>
              <a:t>‹#›</a:t>
            </a:fld>
            <a:endParaRPr lang="uk-UA" altLang="uk-UA"/>
          </a:p>
        </p:txBody>
      </p:sp>
    </p:spTree>
    <p:extLst>
      <p:ext uri="{BB962C8B-B14F-4D97-AF65-F5344CB8AC3E}">
        <p14:creationId xmlns:p14="http://schemas.microsoft.com/office/powerpoint/2010/main" val="732115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573838" y="304800"/>
            <a:ext cx="2001837" cy="5715000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566738" y="304800"/>
            <a:ext cx="5854700" cy="5715000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C518A1E-E298-429F-B1D2-611937D69D20}" type="slidenum">
              <a:rPr lang="uk-UA" altLang="uk-UA"/>
              <a:pPr/>
              <a:t>‹#›</a:t>
            </a:fld>
            <a:endParaRPr lang="uk-UA" altLang="uk-UA"/>
          </a:p>
        </p:txBody>
      </p:sp>
    </p:spTree>
    <p:extLst>
      <p:ext uri="{BB962C8B-B14F-4D97-AF65-F5344CB8AC3E}">
        <p14:creationId xmlns:p14="http://schemas.microsoft.com/office/powerpoint/2010/main" val="379615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ltHorz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74675" y="304800"/>
            <a:ext cx="8001000" cy="1216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uk-UA" altLang="uk-UA"/>
              <a:t>Образец заголовка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6738" y="1752600"/>
            <a:ext cx="8001000" cy="426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uk-UA" altLang="uk-UA"/>
              <a:t>Образец текста</a:t>
            </a:r>
          </a:p>
          <a:p>
            <a:pPr lvl="1"/>
            <a:r>
              <a:rPr lang="uk-UA" altLang="uk-UA"/>
              <a:t>Второй уровень</a:t>
            </a:r>
          </a:p>
          <a:p>
            <a:pPr lvl="2"/>
            <a:r>
              <a:rPr lang="uk-UA" altLang="uk-UA"/>
              <a:t>Третий уровень</a:t>
            </a:r>
          </a:p>
          <a:p>
            <a:pPr lvl="3"/>
            <a:r>
              <a:rPr lang="uk-UA" altLang="uk-UA"/>
              <a:t>Четвертый уровень</a:t>
            </a:r>
          </a:p>
          <a:p>
            <a:pPr lvl="4"/>
            <a:r>
              <a:rPr lang="uk-UA" altLang="uk-UA"/>
              <a:t>Пятый уровень</a:t>
            </a:r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609600" y="1566863"/>
            <a:ext cx="7958138" cy="109537"/>
          </a:xfrm>
          <a:custGeom>
            <a:avLst/>
            <a:gdLst>
              <a:gd name="G0" fmla="+- 585 0 0"/>
            </a:gdLst>
            <a:ahLst/>
            <a:cxnLst>
              <a:cxn ang="0">
                <a:pos x="0" y="0"/>
              </a:cxn>
              <a:cxn ang="0">
                <a:pos x="585" y="0"/>
              </a:cxn>
              <a:cxn ang="0">
                <a:pos x="585" y="1000"/>
              </a:cxn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pPr algn="l">
              <a:defRPr/>
            </a:pPr>
            <a:endParaRPr lang="ru-RU" sz="2400" b="0">
              <a:latin typeface="Times New Roman" pitchFamily="18" charset="0"/>
            </a:endParaRPr>
          </a:p>
        </p:txBody>
      </p:sp>
      <p:sp>
        <p:nvSpPr>
          <p:cNvPr id="73733" name="Line 5"/>
          <p:cNvSpPr>
            <a:spLocks noChangeShapeType="1"/>
          </p:cNvSpPr>
          <p:nvPr/>
        </p:nvSpPr>
        <p:spPr bwMode="auto">
          <a:xfrm flipV="1">
            <a:off x="609600" y="6172200"/>
            <a:ext cx="7924800" cy="0"/>
          </a:xfrm>
          <a:prstGeom prst="line">
            <a:avLst/>
          </a:prstGeom>
          <a:noFill/>
          <a:ln w="3175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uk-UA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3734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19812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b="0" smtClean="0">
                <a:effectLst/>
              </a:defRPr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73735" name="Rectangle 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 smtClean="0">
                <a:effectLst/>
              </a:defRPr>
            </a:lvl1pPr>
          </a:lstStyle>
          <a:p>
            <a:pPr>
              <a:defRPr/>
            </a:pPr>
            <a:endParaRPr lang="uk-UA"/>
          </a:p>
        </p:txBody>
      </p:sp>
      <p:sp>
        <p:nvSpPr>
          <p:cNvPr id="73736" name="Rectangle 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19812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fld id="{F2F4776D-820E-4670-BBFF-7DEBD7153B82}" type="slidenum">
              <a:rPr lang="uk-UA" altLang="uk-UA"/>
              <a:pPr/>
              <a:t>‹#›</a:t>
            </a:fld>
            <a:endParaRPr lang="uk-UA" altLang="uk-UA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29" r:id="rId2"/>
    <p:sldLayoutId id="2147483728" r:id="rId3"/>
    <p:sldLayoutId id="2147483727" r:id="rId4"/>
    <p:sldLayoutId id="2147483726" r:id="rId5"/>
    <p:sldLayoutId id="2147483725" r:id="rId6"/>
    <p:sldLayoutId id="2147483724" r:id="rId7"/>
    <p:sldLayoutId id="2147483723" r:id="rId8"/>
    <p:sldLayoutId id="2147483722" r:id="rId9"/>
    <p:sldLayoutId id="2147483721" r:id="rId10"/>
    <p:sldLayoutId id="2147483720" r:id="rId11"/>
  </p:sldLayoutIdLst>
  <p:transition spd="slow" advClick="0" advTm="5000">
    <p:blinds/>
  </p:transition>
  <p:txStyles>
    <p:titleStyle>
      <a:lvl1pPr algn="l" rtl="0" eaLnBrk="1" fontAlgn="base" hangingPunct="1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o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n"/>
        <a:defRPr sz="2600">
          <a:solidFill>
            <a:schemeClr val="tx1"/>
          </a:solidFill>
          <a:latin typeface="+mn-lt"/>
        </a:defRPr>
      </a:lvl2pPr>
      <a:lvl3pPr marL="1304925" indent="-395288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o"/>
        <a:defRPr sz="2300">
          <a:solidFill>
            <a:schemeClr val="tx1"/>
          </a:solidFill>
          <a:latin typeface="+mn-lt"/>
        </a:defRPr>
      </a:lvl3pPr>
      <a:lvl4pPr marL="1693863" indent="-3873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</a:defRPr>
      </a:lvl4pPr>
      <a:lvl5pPr marL="2093913" indent="-398463" algn="l" rtl="0" eaLnBrk="1" fontAlgn="base" hangingPunct="1">
        <a:spcBef>
          <a:spcPct val="25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51113" indent="-398463" algn="l" rtl="0" eaLnBrk="1" fontAlgn="base" hangingPunct="1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3008313" indent="-398463" algn="l" rtl="0" eaLnBrk="1" fontAlgn="base" hangingPunct="1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65513" indent="-398463" algn="l" rtl="0" eaLnBrk="1" fontAlgn="base" hangingPunct="1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922713" indent="-398463" algn="l" rtl="0" eaLnBrk="1" fontAlgn="base" hangingPunct="1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uk-UA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jpeg"/><Relationship Id="rId4" Type="http://schemas.openxmlformats.org/officeDocument/2006/relationships/image" Target="../media/image18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53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.emf"/><Relationship Id="rId4" Type="http://schemas.openxmlformats.org/officeDocument/2006/relationships/oleObject" Target="../embeddings/oleObject3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0" y="1916832"/>
            <a:ext cx="9144000" cy="49411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uk-UA" altLang="uk-UA" sz="2500" b="0" kern="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79035, м. Львів, вул. Зелена, 131</a:t>
            </a:r>
          </a:p>
          <a:p>
            <a:pPr algn="ctr"/>
            <a:endParaRPr lang="uk-UA" altLang="uk-UA" sz="2500" b="0" kern="0" dirty="0">
              <a:solidFill>
                <a:srgbClr val="00206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/>
            <a:r>
              <a:rPr lang="uk-UA" altLang="uk-UA" sz="3200" kern="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Нові технологічні рішення</a:t>
            </a:r>
          </a:p>
          <a:p>
            <a:pPr algn="ctr"/>
            <a:r>
              <a:rPr lang="uk-UA" altLang="uk-UA" sz="3200" kern="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і обладнання виробництва Корпорації «Енергоресурс-</a:t>
            </a:r>
            <a:r>
              <a:rPr lang="uk-UA" altLang="uk-UA" sz="3200" kern="0" dirty="0" err="1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інвест</a:t>
            </a:r>
            <a:r>
              <a:rPr lang="uk-UA" altLang="uk-UA" sz="3200" kern="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» для </a:t>
            </a:r>
            <a:r>
              <a:rPr lang="uk-UA" altLang="uk-UA" sz="3200" kern="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будівництва і реконструкції систем водопостачання, водовідведення і каналізаційних очисних споруд</a:t>
            </a:r>
            <a:endParaRPr lang="uk-UA" altLang="uk-UA" sz="3200" kern="0" dirty="0">
              <a:solidFill>
                <a:srgbClr val="00206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uk-UA"/>
          </a:p>
        </p:txBody>
      </p:sp>
      <p:graphicFrame>
        <p:nvGraphicFramePr>
          <p:cNvPr id="5" name="Объект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4164190"/>
              </p:ext>
            </p:extLst>
          </p:nvPr>
        </p:nvGraphicFramePr>
        <p:xfrm>
          <a:off x="0" y="0"/>
          <a:ext cx="9144000" cy="182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7" r:id="rId4" imgW="8340840" imgH="1683720" progId="CorelDRAW.Graphic.12">
                  <p:embed/>
                </p:oleObj>
              </mc:Choice>
              <mc:Fallback>
                <p:oleObj r:id="rId4" imgW="8340840" imgH="1683720" progId="CorelDRAW.Graphic.12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182880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ltHorz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6025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Установки для очищення дощових стоків від нафтопродуктів і завислих речовин</a:t>
            </a:r>
          </a:p>
        </p:txBody>
      </p:sp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6051" y="1052736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Содержимое 2"/>
          <p:cNvSpPr txBox="1">
            <a:spLocks/>
          </p:cNvSpPr>
          <p:nvPr/>
        </p:nvSpPr>
        <p:spPr>
          <a:xfrm>
            <a:off x="899592" y="1700808"/>
            <a:ext cx="7740352" cy="4896544"/>
          </a:xfrm>
          <a:prstGeom prst="rect">
            <a:avLst/>
          </a:prstGeom>
        </p:spPr>
        <p:txBody>
          <a:bodyPr/>
          <a:lstStyle/>
          <a:p>
            <a:pPr algn="l">
              <a:spcBef>
                <a:spcPct val="20000"/>
              </a:spcBef>
              <a:buClr>
                <a:schemeClr val="tx2"/>
              </a:buClr>
              <a:buSzPct val="75000"/>
              <a:defRPr/>
            </a:pPr>
            <a:r>
              <a:rPr lang="uk-UA" sz="22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cs typeface="+mn-cs"/>
              </a:rPr>
              <a:t>Надаємо послуги:</a:t>
            </a:r>
          </a:p>
          <a:p>
            <a:pPr marL="342900" indent="-342900" algn="l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Ø"/>
              <a:defRPr/>
            </a:pPr>
            <a:endParaRPr lang="uk-UA" sz="2200" dirty="0">
              <a:solidFill>
                <a:srgbClr val="00206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+mn-lt"/>
            </a:endParaRPr>
          </a:p>
          <a:p>
            <a:pPr marL="342900" indent="-342900" algn="l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uk-UA" sz="22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cs typeface="+mn-cs"/>
              </a:rPr>
              <a:t>Проектування водопроводів, каналізаційних колекторів і очисних споруд;</a:t>
            </a:r>
          </a:p>
          <a:p>
            <a:pPr marL="342900" indent="-342900" algn="l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Ø"/>
              <a:defRPr/>
            </a:pPr>
            <a:endParaRPr lang="uk-UA" sz="2200" dirty="0">
              <a:solidFill>
                <a:srgbClr val="00206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+mn-lt"/>
              <a:cs typeface="+mn-cs"/>
            </a:endParaRPr>
          </a:p>
          <a:p>
            <a:pPr marL="342900" indent="-342900" algn="l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uk-UA" sz="22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cs typeface="+mn-cs"/>
              </a:rPr>
              <a:t>Виготовлення технологічного обладнання;</a:t>
            </a:r>
          </a:p>
          <a:p>
            <a:pPr marL="342900" indent="-342900" algn="l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Ø"/>
              <a:defRPr/>
            </a:pPr>
            <a:endParaRPr lang="uk-UA" sz="2200" dirty="0">
              <a:solidFill>
                <a:srgbClr val="00206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+mn-lt"/>
              <a:cs typeface="+mn-cs"/>
            </a:endParaRPr>
          </a:p>
          <a:p>
            <a:pPr marL="342900" indent="-342900" algn="l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uk-UA" sz="22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cs typeface="+mn-cs"/>
              </a:rPr>
              <a:t>Монтажні </a:t>
            </a:r>
            <a:r>
              <a:rPr lang="uk-UA" sz="22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cs typeface="+mn-cs"/>
              </a:rPr>
              <a:t>і </a:t>
            </a:r>
            <a:r>
              <a:rPr lang="uk-UA" sz="22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cs typeface="+mn-cs"/>
              </a:rPr>
              <a:t>пусконалагоджувальні роботи;</a:t>
            </a:r>
          </a:p>
          <a:p>
            <a:pPr marL="342900" indent="-342900" algn="l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Ø"/>
              <a:defRPr/>
            </a:pPr>
            <a:endParaRPr lang="uk-UA" sz="2200" dirty="0">
              <a:solidFill>
                <a:srgbClr val="00206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+mn-lt"/>
              <a:cs typeface="+mn-cs"/>
            </a:endParaRPr>
          </a:p>
          <a:p>
            <a:pPr marL="342900" indent="-342900" algn="l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uk-UA" sz="22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cs typeface="+mn-cs"/>
              </a:rPr>
              <a:t>Гарантійне и сервісне </a:t>
            </a:r>
            <a:r>
              <a:rPr lang="uk-UA" sz="22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cs typeface="+mn-cs"/>
              </a:rPr>
              <a:t>обслуговування поставленого обладнання</a:t>
            </a:r>
            <a:endParaRPr lang="uk-UA" sz="2200" dirty="0">
              <a:solidFill>
                <a:srgbClr val="00206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5389560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ltHorz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14400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Труби і елементи поліетиленові зі стільниковою (профільованою) будовою стінки</a:t>
            </a:r>
            <a:endParaRPr lang="uk-UA" altLang="uk-UA" dirty="0">
              <a:solidFill>
                <a:srgbClr val="002060"/>
              </a:solidFill>
            </a:endParaRPr>
          </a:p>
        </p:txBody>
      </p:sp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2B57B148-F483-4D44-8A83-7910B6210A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80728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2"/>
          <p:cNvSpPr txBox="1">
            <a:spLocks noChangeArrowheads="1"/>
          </p:cNvSpPr>
          <p:nvPr/>
        </p:nvSpPr>
        <p:spPr bwMode="auto">
          <a:xfrm>
            <a:off x="5342" y="1475996"/>
            <a:ext cx="9144000" cy="494116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uk-UA" sz="2200" dirty="0" smtClean="0">
                <a:solidFill>
                  <a:srgbClr val="002060"/>
                </a:solidFill>
              </a:rPr>
              <a:t>Діаметри від 500 до 3000 мм;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uk-UA" sz="2200" dirty="0" smtClean="0">
              <a:solidFill>
                <a:srgbClr val="002060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uk-UA" sz="2200" dirty="0">
                <a:solidFill>
                  <a:srgbClr val="002060"/>
                </a:solidFill>
              </a:rPr>
              <a:t>К</a:t>
            </a:r>
            <a:r>
              <a:rPr lang="uk-UA" sz="2200" dirty="0" smtClean="0">
                <a:solidFill>
                  <a:srgbClr val="002060"/>
                </a:solidFill>
              </a:rPr>
              <a:t>ільцева жорсткість від </a:t>
            </a:r>
            <a:r>
              <a:rPr lang="en-US" sz="2200" dirty="0" smtClean="0">
                <a:solidFill>
                  <a:srgbClr val="002060"/>
                </a:solidFill>
              </a:rPr>
              <a:t>SN</a:t>
            </a:r>
            <a:r>
              <a:rPr lang="uk-UA" sz="2200" dirty="0" smtClean="0">
                <a:solidFill>
                  <a:srgbClr val="002060"/>
                </a:solidFill>
              </a:rPr>
              <a:t>2 до </a:t>
            </a:r>
            <a:r>
              <a:rPr lang="en-US" sz="2200" dirty="0" smtClean="0">
                <a:solidFill>
                  <a:srgbClr val="002060"/>
                </a:solidFill>
              </a:rPr>
              <a:t>SN</a:t>
            </a:r>
            <a:r>
              <a:rPr lang="ru-RU" sz="2200" dirty="0" smtClean="0">
                <a:solidFill>
                  <a:srgbClr val="002060"/>
                </a:solidFill>
              </a:rPr>
              <a:t>8</a:t>
            </a:r>
            <a:r>
              <a:rPr lang="uk-UA" sz="2200" dirty="0" smtClean="0">
                <a:solidFill>
                  <a:srgbClr val="002060"/>
                </a:solidFill>
              </a:rPr>
              <a:t>;</a:t>
            </a:r>
            <a:endParaRPr lang="uk-UA" sz="2200" dirty="0" smtClean="0">
              <a:solidFill>
                <a:srgbClr val="002060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uk-UA" sz="2200" dirty="0" smtClean="0">
              <a:solidFill>
                <a:srgbClr val="002060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uk-UA" sz="2200" dirty="0" smtClean="0">
                <a:solidFill>
                  <a:srgbClr val="002060"/>
                </a:solidFill>
              </a:rPr>
              <a:t>Одношарові або двошарові стінки;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uk-UA" sz="2200" dirty="0" smtClean="0">
              <a:solidFill>
                <a:srgbClr val="002060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uk-UA" sz="2200" dirty="0" smtClean="0">
                <a:solidFill>
                  <a:srgbClr val="002060"/>
                </a:solidFill>
              </a:rPr>
              <a:t>Максимальна довжина – </a:t>
            </a:r>
            <a:r>
              <a:rPr lang="uk-UA" sz="2200" dirty="0" smtClean="0">
                <a:solidFill>
                  <a:srgbClr val="002060"/>
                </a:solidFill>
              </a:rPr>
              <a:t>24 </a:t>
            </a:r>
            <a:r>
              <a:rPr lang="uk-UA" sz="2200" dirty="0" err="1" smtClean="0">
                <a:solidFill>
                  <a:srgbClr val="002060"/>
                </a:solidFill>
              </a:rPr>
              <a:t>м.п</a:t>
            </a:r>
            <a:r>
              <a:rPr lang="uk-UA" sz="2200" dirty="0" smtClean="0">
                <a:solidFill>
                  <a:srgbClr val="002060"/>
                </a:solidFill>
              </a:rPr>
              <a:t>. (обмежена можливістю транспортування)</a:t>
            </a:r>
          </a:p>
        </p:txBody>
      </p:sp>
    </p:spTree>
    <p:extLst>
      <p:ext uri="{BB962C8B-B14F-4D97-AF65-F5344CB8AC3E}">
        <p14:creationId xmlns:p14="http://schemas.microsoft.com/office/powerpoint/2010/main" val="4224912486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14400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Труби і елементи поліетиленові зі стільниковою (профільованою) будовою стінки</a:t>
            </a:r>
            <a:endParaRPr lang="uk-UA" altLang="uk-UA" dirty="0">
              <a:solidFill>
                <a:srgbClr val="002060"/>
              </a:solidFill>
            </a:endParaRPr>
          </a:p>
        </p:txBody>
      </p:sp>
      <p:pic>
        <p:nvPicPr>
          <p:cNvPr id="10243" name="Picture 5" descr="труба з людиною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14400"/>
            <a:ext cx="9144000" cy="595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2B57B148-F483-4D44-8A83-7910B6210A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980728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44724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Труби і елементи поліетиленові зі стільниковою (профільованою) будовою стінки</a:t>
            </a:r>
            <a:endParaRPr lang="uk-UA" altLang="uk-UA" dirty="0">
              <a:solidFill>
                <a:srgbClr val="002060"/>
              </a:solidFill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44724"/>
            <a:ext cx="9144000" cy="5913276"/>
          </a:xfrm>
          <a:prstGeom prst="rect">
            <a:avLst/>
          </a:prstGeom>
        </p:spPr>
      </p:pic>
      <p:pic>
        <p:nvPicPr>
          <p:cNvPr id="5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52736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5944621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96954"/>
          </a:xfrm>
          <a:solidFill>
            <a:schemeClr val="bg1"/>
          </a:solidFill>
        </p:spPr>
        <p:txBody>
          <a:bodyPr anchor="ctr"/>
          <a:lstStyle/>
          <a:p>
            <a:pPr algn="ctr"/>
            <a:r>
              <a:rPr lang="uk-UA" sz="2500" b="1" dirty="0">
                <a:solidFill>
                  <a:srgbClr val="002060"/>
                </a:solidFill>
              </a:rPr>
              <a:t>Переваги поліетиленових виробів зі стільниковою (профільованою) будовою стінки</a:t>
            </a:r>
            <a:endParaRPr lang="uk-UA" altLang="uk-UA" sz="2500" b="1" dirty="0">
              <a:solidFill>
                <a:srgbClr val="002060"/>
              </a:solidFill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 bwMode="auto">
          <a:xfrm>
            <a:off x="18965" y="996954"/>
            <a:ext cx="9144000" cy="5861046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uk-UA" sz="2200" dirty="0">
                <a:solidFill>
                  <a:srgbClr val="002060"/>
                </a:solidFill>
              </a:rPr>
              <a:t>висока хімічна і корозійна стійкість</a:t>
            </a:r>
            <a:r>
              <a:rPr lang="uk-UA" sz="2200" dirty="0" smtClean="0">
                <a:solidFill>
                  <a:srgbClr val="002060"/>
                </a:solidFill>
              </a:rPr>
              <a:t>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uk-UA" sz="2200" dirty="0">
                <a:solidFill>
                  <a:srgbClr val="002060"/>
                </a:solidFill>
              </a:rPr>
              <a:t>відносно невелика маса </a:t>
            </a:r>
            <a:r>
              <a:rPr lang="uk-UA" sz="2200" dirty="0" smtClean="0">
                <a:solidFill>
                  <a:srgbClr val="002060"/>
                </a:solidFill>
              </a:rPr>
              <a:t>виробів;</a:t>
            </a:r>
            <a:endParaRPr lang="uk-UA" sz="2200" dirty="0">
              <a:solidFill>
                <a:srgbClr val="002060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uk-UA" sz="2200" dirty="0">
                <a:solidFill>
                  <a:srgbClr val="002060"/>
                </a:solidFill>
              </a:rPr>
              <a:t>простота і надійність </a:t>
            </a:r>
            <a:r>
              <a:rPr lang="uk-UA" sz="2200" dirty="0" smtClean="0">
                <a:solidFill>
                  <a:srgbClr val="002060"/>
                </a:solidFill>
              </a:rPr>
              <a:t>зварювання і монтажу;</a:t>
            </a:r>
            <a:endParaRPr lang="uk-UA" sz="2200" dirty="0">
              <a:solidFill>
                <a:srgbClr val="002060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uk-UA" sz="2200" dirty="0">
                <a:solidFill>
                  <a:srgbClr val="002060"/>
                </a:solidFill>
              </a:rPr>
              <a:t>висока ударна міцність;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uk-UA" sz="2200" dirty="0">
                <a:solidFill>
                  <a:srgbClr val="002060"/>
                </a:solidFill>
              </a:rPr>
              <a:t>висока кільцева жорсткість при дії зовнішніх навантажень;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uk-UA" sz="2200" dirty="0" smtClean="0">
                <a:solidFill>
                  <a:srgbClr val="002060"/>
                </a:solidFill>
              </a:rPr>
              <a:t>можливість </a:t>
            </a:r>
            <a:r>
              <a:rPr lang="uk-UA" sz="2200" dirty="0">
                <a:solidFill>
                  <a:srgbClr val="002060"/>
                </a:solidFill>
              </a:rPr>
              <a:t>використання в контакті з питною водою і харчовими </a:t>
            </a:r>
            <a:r>
              <a:rPr lang="uk-UA" sz="2200" dirty="0" smtClean="0">
                <a:solidFill>
                  <a:srgbClr val="002060"/>
                </a:solidFill>
              </a:rPr>
              <a:t>продуктами</a:t>
            </a:r>
            <a:endParaRPr lang="uk-UA" sz="2200" dirty="0">
              <a:solidFill>
                <a:srgbClr val="002060"/>
              </a:solidFill>
            </a:endParaRPr>
          </a:p>
        </p:txBody>
      </p:sp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C09619D1-6CB2-4D48-98B9-26726138E5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96752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47073199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0" name="Rectangle 6"/>
          <p:cNvSpPr>
            <a:spLocks noChangeArrowheads="1"/>
          </p:cNvSpPr>
          <p:nvPr/>
        </p:nvSpPr>
        <p:spPr bwMode="auto">
          <a:xfrm>
            <a:off x="0" y="-16549"/>
            <a:ext cx="9144000" cy="861774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uk-UA" altLang="uk-UA" sz="25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Verdana" panose="020B0604030504040204" pitchFamily="34" charset="0"/>
              </a:rPr>
              <a:t>Каналізаційний колектор з використанням поліетиленових профільованих труб</a:t>
            </a:r>
          </a:p>
        </p:txBody>
      </p:sp>
      <p:pic>
        <p:nvPicPr>
          <p:cNvPr id="4" name="Picture 2" descr="\\Reklama-taras\фото\СТІЛЬНИКОВІ ВИРОБИ\Реновація колектора Запоріжжя\DSCN158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40607"/>
            <a:ext cx="9144000" cy="601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866" descr="Energoresurs logo">
            <a:extLst>
              <a:ext uri="{FF2B5EF4-FFF2-40B4-BE49-F238E27FC236}">
                <a16:creationId xmlns:a16="http://schemas.microsoft.com/office/drawing/2014/main" xmlns="" id="{D310A927-FC62-4887-A5D3-52B18C4D7C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52736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65543277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0" name="Rectangle 6"/>
          <p:cNvSpPr>
            <a:spLocks noChangeArrowheads="1"/>
          </p:cNvSpPr>
          <p:nvPr/>
        </p:nvSpPr>
        <p:spPr bwMode="auto">
          <a:xfrm>
            <a:off x="0" y="-16549"/>
            <a:ext cx="9144000" cy="861774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uk-UA" altLang="uk-UA" sz="25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Verdana" panose="020B0604030504040204" pitchFamily="34" charset="0"/>
              </a:rPr>
              <a:t>Каналізаційний колектор з використанням поліетиленових профільованих труб</a:t>
            </a:r>
          </a:p>
        </p:txBody>
      </p:sp>
      <p:pic>
        <p:nvPicPr>
          <p:cNvPr id="4" name="Picture 3" descr="\\Reklama-taras\фото\СТІЛЬНИКОВІ ВИРОБИ\Реновація колектора Запоріжжя\Pictures\011117_1301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45225"/>
            <a:ext cx="9144000" cy="6012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866" descr="Energoresurs logo">
            <a:extLst>
              <a:ext uri="{FF2B5EF4-FFF2-40B4-BE49-F238E27FC236}">
                <a16:creationId xmlns:a16="http://schemas.microsoft.com/office/drawing/2014/main" xmlns="" id="{D1FE5805-4888-4778-827A-4AA8655496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980728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73149627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0" name="Rectangle 6"/>
          <p:cNvSpPr>
            <a:spLocks noChangeArrowheads="1"/>
          </p:cNvSpPr>
          <p:nvPr/>
        </p:nvSpPr>
        <p:spPr bwMode="auto">
          <a:xfrm>
            <a:off x="0" y="-16549"/>
            <a:ext cx="9144000" cy="861774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uk-UA" altLang="uk-UA" sz="25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Verdana" panose="020B0604030504040204" pitchFamily="34" charset="0"/>
              </a:rPr>
              <a:t>Каналізаційний колектор з використанням поліетиленових профільованих труб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808" y="845225"/>
            <a:ext cx="8017033" cy="6012775"/>
          </a:xfrm>
          <a:prstGeom prst="rect">
            <a:avLst/>
          </a:prstGeom>
        </p:spPr>
      </p:pic>
      <p:pic>
        <p:nvPicPr>
          <p:cNvPr id="5" name="Picture 866" descr="Energoresurs logo">
            <a:extLst>
              <a:ext uri="{FF2B5EF4-FFF2-40B4-BE49-F238E27FC236}">
                <a16:creationId xmlns:a16="http://schemas.microsoft.com/office/drawing/2014/main" xmlns="" id="{D1FE5805-4888-4778-827A-4AA8655496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6469" y="866320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97127840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0" name="Rectangle 6"/>
          <p:cNvSpPr>
            <a:spLocks noChangeArrowheads="1"/>
          </p:cNvSpPr>
          <p:nvPr/>
        </p:nvSpPr>
        <p:spPr bwMode="auto">
          <a:xfrm>
            <a:off x="0" y="-16549"/>
            <a:ext cx="9144000" cy="861774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uk-UA" altLang="uk-UA" sz="25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Verdana" panose="020B0604030504040204" pitchFamily="34" charset="0"/>
              </a:rPr>
              <a:t>З’єднання труб з </a:t>
            </a:r>
            <a:r>
              <a:rPr lang="uk-UA" altLang="uk-UA" sz="25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Verdana" panose="020B0604030504040204" pitchFamily="34" charset="0"/>
              </a:rPr>
              <a:t>використанням поліетиленових </a:t>
            </a:r>
            <a:r>
              <a:rPr lang="uk-UA" altLang="uk-UA" sz="25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Verdana" panose="020B0604030504040204" pitchFamily="34" charset="0"/>
              </a:rPr>
              <a:t>термоусадкових</a:t>
            </a:r>
            <a:r>
              <a:rPr lang="uk-UA" altLang="uk-UA" sz="25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Verdana" panose="020B0604030504040204" pitchFamily="34" charset="0"/>
              </a:rPr>
              <a:t> муфт</a:t>
            </a:r>
            <a:endParaRPr lang="uk-UA" altLang="uk-UA" sz="2500" dirty="0">
              <a:solidFill>
                <a:srgbClr val="002060"/>
              </a:solidFill>
              <a:effectLst>
                <a:outerShdw blurRad="38100" dist="38100" dir="2700000" algn="tl">
                  <a:srgbClr val="C0C0C0"/>
                </a:outerShdw>
              </a:effectLst>
              <a:ea typeface="Verdana" panose="020B0604030504040204" pitchFamily="34" charset="0"/>
            </a:endParaRPr>
          </a:p>
        </p:txBody>
      </p:sp>
      <p:pic>
        <p:nvPicPr>
          <p:cNvPr id="5" name="Picture 866" descr="Energoresurs logo">
            <a:extLst>
              <a:ext uri="{FF2B5EF4-FFF2-40B4-BE49-F238E27FC236}">
                <a16:creationId xmlns:a16="http://schemas.microsoft.com/office/drawing/2014/main" xmlns="" id="{D1FE5805-4888-4778-827A-4AA8655496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80728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" y="1516281"/>
            <a:ext cx="9144000" cy="5138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237386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pattFill prst="ltHorz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38200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Резервуари поліетиленові</a:t>
            </a:r>
            <a:b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запасу чистої води</a:t>
            </a:r>
          </a:p>
        </p:txBody>
      </p:sp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980728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2"/>
          <p:cNvSpPr txBox="1">
            <a:spLocks noChangeArrowheads="1"/>
          </p:cNvSpPr>
          <p:nvPr/>
        </p:nvSpPr>
        <p:spPr bwMode="auto">
          <a:xfrm>
            <a:off x="0" y="1916832"/>
            <a:ext cx="9144000" cy="494116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uk-UA" sz="2200" dirty="0" smtClean="0">
                <a:solidFill>
                  <a:srgbClr val="002060"/>
                </a:solidFill>
              </a:rPr>
              <a:t>Діаметри від 800 до 3000 мм;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uk-UA" sz="2200" dirty="0" smtClean="0">
              <a:solidFill>
                <a:srgbClr val="002060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uk-UA" sz="2200" dirty="0">
                <a:solidFill>
                  <a:srgbClr val="002060"/>
                </a:solidFill>
              </a:rPr>
              <a:t>К</a:t>
            </a:r>
            <a:r>
              <a:rPr lang="uk-UA" sz="2200" dirty="0" smtClean="0">
                <a:solidFill>
                  <a:srgbClr val="002060"/>
                </a:solidFill>
              </a:rPr>
              <a:t>ільцева жорсткість від </a:t>
            </a:r>
            <a:r>
              <a:rPr lang="en-US" sz="2200" dirty="0" smtClean="0">
                <a:solidFill>
                  <a:srgbClr val="002060"/>
                </a:solidFill>
              </a:rPr>
              <a:t>SN</a:t>
            </a:r>
            <a:r>
              <a:rPr lang="uk-UA" sz="2200" dirty="0" smtClean="0">
                <a:solidFill>
                  <a:srgbClr val="002060"/>
                </a:solidFill>
              </a:rPr>
              <a:t>2 до </a:t>
            </a:r>
            <a:r>
              <a:rPr lang="en-US" sz="2200" dirty="0" smtClean="0">
                <a:solidFill>
                  <a:srgbClr val="002060"/>
                </a:solidFill>
              </a:rPr>
              <a:t>SN</a:t>
            </a:r>
            <a:r>
              <a:rPr lang="uk-UA" sz="2200" dirty="0" smtClean="0">
                <a:solidFill>
                  <a:srgbClr val="002060"/>
                </a:solidFill>
              </a:rPr>
              <a:t>8</a:t>
            </a:r>
            <a:r>
              <a:rPr lang="uk-UA" sz="2200" dirty="0" smtClean="0">
                <a:solidFill>
                  <a:srgbClr val="002060"/>
                </a:solidFill>
              </a:rPr>
              <a:t>;</a:t>
            </a:r>
            <a:endParaRPr lang="uk-UA" sz="2200" dirty="0" smtClean="0">
              <a:solidFill>
                <a:srgbClr val="002060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uk-UA" sz="2200" dirty="0" smtClean="0">
              <a:solidFill>
                <a:srgbClr val="002060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uk-UA" sz="2200" dirty="0" smtClean="0">
                <a:solidFill>
                  <a:srgbClr val="002060"/>
                </a:solidFill>
              </a:rPr>
              <a:t>Одношарові або двошарові стінки;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uk-UA" sz="2200" dirty="0" smtClean="0">
              <a:solidFill>
                <a:srgbClr val="002060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uk-UA" sz="2200" dirty="0" smtClean="0">
                <a:solidFill>
                  <a:srgbClr val="002060"/>
                </a:solidFill>
              </a:rPr>
              <a:t>Максимальна довжина – </a:t>
            </a:r>
            <a:r>
              <a:rPr lang="uk-UA" sz="2200" dirty="0" smtClean="0">
                <a:solidFill>
                  <a:srgbClr val="002060"/>
                </a:solidFill>
              </a:rPr>
              <a:t>24 </a:t>
            </a:r>
            <a:r>
              <a:rPr lang="uk-UA" sz="2200" dirty="0" err="1" smtClean="0">
                <a:solidFill>
                  <a:srgbClr val="002060"/>
                </a:solidFill>
              </a:rPr>
              <a:t>м.п</a:t>
            </a:r>
            <a:r>
              <a:rPr lang="uk-UA" sz="2200" dirty="0" smtClean="0">
                <a:solidFill>
                  <a:srgbClr val="002060"/>
                </a:solidFill>
              </a:rPr>
              <a:t>. (обмежена можливістю транспортування);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uk-UA" sz="2200" dirty="0" smtClean="0">
              <a:solidFill>
                <a:srgbClr val="002060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uk-UA" sz="2200" dirty="0" smtClean="0">
                <a:solidFill>
                  <a:srgbClr val="002060"/>
                </a:solidFill>
              </a:rPr>
              <a:t>Максимальний об’єм в одному корпусі – </a:t>
            </a:r>
            <a:r>
              <a:rPr lang="uk-UA" sz="2200" dirty="0" smtClean="0">
                <a:solidFill>
                  <a:srgbClr val="002060"/>
                </a:solidFill>
              </a:rPr>
              <a:t>160 </a:t>
            </a:r>
            <a:r>
              <a:rPr lang="uk-UA" sz="2200" dirty="0" smtClean="0">
                <a:solidFill>
                  <a:srgbClr val="002060"/>
                </a:solidFill>
              </a:rPr>
              <a:t>м. куб.</a:t>
            </a:r>
          </a:p>
        </p:txBody>
      </p:sp>
    </p:spTree>
    <p:extLst>
      <p:ext uri="{BB962C8B-B14F-4D97-AF65-F5344CB8AC3E}">
        <p14:creationId xmlns:p14="http://schemas.microsoft.com/office/powerpoint/2010/main" val="3360575199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38200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Резервуари поліетиленові</a:t>
            </a:r>
            <a:b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запасу чистої води</a:t>
            </a:r>
          </a:p>
        </p:txBody>
      </p:sp>
      <p:pic>
        <p:nvPicPr>
          <p:cNvPr id="11267" name="Picture 4" descr="P40403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9144000" cy="600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980728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pattFill prst="ltHorz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38200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Резервуари поліетиленові</a:t>
            </a:r>
            <a:b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запасу чистої води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448" y="984673"/>
            <a:ext cx="7831103" cy="5873327"/>
          </a:xfrm>
          <a:prstGeom prst="rect">
            <a:avLst/>
          </a:prstGeom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6448" y="984673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06233229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pattFill prst="ltHorz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38200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Резервуари поліетиленові</a:t>
            </a:r>
            <a:b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запасу чистої води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386" y="984673"/>
            <a:ext cx="7848872" cy="5886654"/>
          </a:xfrm>
          <a:prstGeom prst="rect">
            <a:avLst/>
          </a:prstGeom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386" y="984673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60851367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ltHorz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90600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Резервуари с термостійкого поліетилену PE-RT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808" y="836712"/>
            <a:ext cx="8028384" cy="6021288"/>
          </a:xfrm>
          <a:prstGeom prst="rect">
            <a:avLst/>
          </a:prstGeom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0067" y="836712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ltHorz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179512" y="117480"/>
            <a:ext cx="89644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2400" dirty="0">
                <a:solidFill>
                  <a:srgbClr val="002060"/>
                </a:solidFill>
                <a:latin typeface="+mj-lt"/>
              </a:rPr>
              <a:t>Локальні</a:t>
            </a:r>
            <a:r>
              <a:rPr lang="ru-RU" sz="2400" b="1" dirty="0">
                <a:solidFill>
                  <a:srgbClr val="002060"/>
                </a:solidFill>
                <a:latin typeface="+mj-lt"/>
              </a:rPr>
              <a:t> каналізаційні </a:t>
            </a:r>
            <a:r>
              <a:rPr lang="ru-RU" sz="2400" b="1" dirty="0" err="1">
                <a:solidFill>
                  <a:srgbClr val="002060"/>
                </a:solidFill>
                <a:latin typeface="+mj-lt"/>
              </a:rPr>
              <a:t>очисні</a:t>
            </a:r>
            <a:r>
              <a:rPr lang="ru-RU" sz="2400" b="1" dirty="0">
                <a:solidFill>
                  <a:srgbClr val="002060"/>
                </a:solidFill>
                <a:latin typeface="+mj-lt"/>
              </a:rPr>
              <a:t> </a:t>
            </a:r>
            <a:r>
              <a:rPr lang="ru-RU" sz="2400" b="1" dirty="0" err="1" smtClean="0">
                <a:solidFill>
                  <a:srgbClr val="002060"/>
                </a:solidFill>
                <a:latin typeface="+mj-lt"/>
              </a:rPr>
              <a:t>споруди</a:t>
            </a:r>
            <a:r>
              <a:rPr lang="ru-RU" sz="2400" b="1" dirty="0" smtClean="0">
                <a:solidFill>
                  <a:srgbClr val="002060"/>
                </a:solidFill>
                <a:latin typeface="+mj-lt"/>
              </a:rPr>
              <a:t> </a:t>
            </a:r>
            <a:r>
              <a:rPr lang="ru-RU" sz="2400" b="1" dirty="0" err="1" smtClean="0">
                <a:solidFill>
                  <a:srgbClr val="002060"/>
                </a:solidFill>
                <a:latin typeface="+mj-lt"/>
              </a:rPr>
              <a:t>продуктивністю</a:t>
            </a:r>
            <a:r>
              <a:rPr lang="ru-RU" sz="2400" b="1" dirty="0" smtClean="0">
                <a:solidFill>
                  <a:srgbClr val="002060"/>
                </a:solidFill>
                <a:latin typeface="+mj-lt"/>
              </a:rPr>
              <a:t> до 100 м. куб. на </a:t>
            </a:r>
            <a:r>
              <a:rPr lang="ru-RU" sz="2400" b="1" dirty="0" err="1" smtClean="0">
                <a:solidFill>
                  <a:srgbClr val="002060"/>
                </a:solidFill>
                <a:latin typeface="+mj-lt"/>
              </a:rPr>
              <a:t>добу</a:t>
            </a:r>
            <a:endParaRPr lang="uk-UA" sz="2400" b="1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090" y="1124744"/>
            <a:ext cx="4466860" cy="3350145"/>
          </a:xfrm>
          <a:prstGeom prst="rect">
            <a:avLst/>
          </a:prstGeom>
        </p:spPr>
      </p:pic>
      <p:pic>
        <p:nvPicPr>
          <p:cNvPr id="9" name="Picture 866" descr="Energoresurs 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119792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2494" y="1119792"/>
            <a:ext cx="3181506" cy="4242008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5454" y="4479841"/>
            <a:ext cx="2914698" cy="2184567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308" y="4479841"/>
            <a:ext cx="3276851" cy="2189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09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179512" y="117480"/>
            <a:ext cx="89644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2400" dirty="0">
                <a:solidFill>
                  <a:srgbClr val="002060"/>
                </a:solidFill>
                <a:latin typeface="+mj-lt"/>
              </a:rPr>
              <a:t>Локальні</a:t>
            </a:r>
            <a:r>
              <a:rPr lang="ru-RU" sz="2400" b="1" dirty="0">
                <a:solidFill>
                  <a:srgbClr val="002060"/>
                </a:solidFill>
                <a:latin typeface="+mj-lt"/>
              </a:rPr>
              <a:t> каналізаційні </a:t>
            </a:r>
            <a:r>
              <a:rPr lang="ru-RU" sz="2400" b="1" dirty="0" err="1">
                <a:solidFill>
                  <a:srgbClr val="002060"/>
                </a:solidFill>
                <a:latin typeface="+mj-lt"/>
              </a:rPr>
              <a:t>очисні</a:t>
            </a:r>
            <a:r>
              <a:rPr lang="ru-RU" sz="2400" b="1" dirty="0">
                <a:solidFill>
                  <a:srgbClr val="002060"/>
                </a:solidFill>
                <a:latin typeface="+mj-lt"/>
              </a:rPr>
              <a:t> </a:t>
            </a:r>
            <a:r>
              <a:rPr lang="ru-RU" sz="2400" b="1" dirty="0" err="1" smtClean="0">
                <a:solidFill>
                  <a:srgbClr val="002060"/>
                </a:solidFill>
                <a:latin typeface="+mj-lt"/>
              </a:rPr>
              <a:t>споруди</a:t>
            </a:r>
            <a:r>
              <a:rPr lang="ru-RU" sz="2400" b="1" dirty="0" smtClean="0">
                <a:solidFill>
                  <a:srgbClr val="002060"/>
                </a:solidFill>
                <a:latin typeface="+mj-lt"/>
              </a:rPr>
              <a:t> </a:t>
            </a:r>
            <a:r>
              <a:rPr lang="ru-RU" sz="2400" b="1" dirty="0" err="1" smtClean="0">
                <a:solidFill>
                  <a:srgbClr val="002060"/>
                </a:solidFill>
                <a:latin typeface="+mj-lt"/>
              </a:rPr>
              <a:t>продуктивністю</a:t>
            </a:r>
            <a:r>
              <a:rPr lang="ru-RU" sz="2400" b="1" dirty="0" smtClean="0">
                <a:solidFill>
                  <a:srgbClr val="002060"/>
                </a:solidFill>
                <a:latin typeface="+mj-lt"/>
              </a:rPr>
              <a:t> до 100 м. куб. на </a:t>
            </a:r>
            <a:r>
              <a:rPr lang="ru-RU" sz="2400" b="1" dirty="0" err="1" smtClean="0">
                <a:solidFill>
                  <a:srgbClr val="002060"/>
                </a:solidFill>
                <a:latin typeface="+mj-lt"/>
              </a:rPr>
              <a:t>добу</a:t>
            </a:r>
            <a:endParaRPr lang="uk-UA" sz="2400" b="1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856402" y="1838148"/>
            <a:ext cx="5736976" cy="4302732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/>
          </a:scene3d>
        </p:spPr>
      </p:pic>
      <p:pic>
        <p:nvPicPr>
          <p:cNvPr id="9" name="Picture 866" descr="Energoresurs 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3524" y="1121026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1558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ltHorz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0" name="Rectangle 6"/>
          <p:cNvSpPr>
            <a:spLocks noChangeArrowheads="1"/>
          </p:cNvSpPr>
          <p:nvPr/>
        </p:nvSpPr>
        <p:spPr bwMode="auto">
          <a:xfrm>
            <a:off x="0" y="-208909"/>
            <a:ext cx="9144000" cy="124649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uk-UA" altLang="uk-UA" sz="25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Verdana" panose="020B0604030504040204" pitchFamily="34" charset="0"/>
              </a:rPr>
              <a:t>Принципова технологічна схема</a:t>
            </a:r>
          </a:p>
          <a:p>
            <a:pPr eaLnBrk="1" hangingPunct="1"/>
            <a:r>
              <a:rPr lang="uk-UA" altLang="uk-UA" sz="25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Verdana" panose="020B0604030504040204" pitchFamily="34" charset="0"/>
              </a:rPr>
              <a:t>блочно-модульної КОС</a:t>
            </a:r>
          </a:p>
          <a:p>
            <a:pPr eaLnBrk="1" hangingPunct="1"/>
            <a:r>
              <a:rPr lang="uk-UA" altLang="uk-UA" sz="25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Verdana" panose="020B0604030504040204" pitchFamily="34" charset="0"/>
              </a:rPr>
              <a:t>продуктивністю 1000 м. куб. на добу</a:t>
            </a:r>
          </a:p>
        </p:txBody>
      </p:sp>
      <p:graphicFrame>
        <p:nvGraphicFramePr>
          <p:cNvPr id="2" name="Объект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8131350"/>
              </p:ext>
            </p:extLst>
          </p:nvPr>
        </p:nvGraphicFramePr>
        <p:xfrm>
          <a:off x="1" y="1196752"/>
          <a:ext cx="9143999" cy="5662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9" name="Image" r:id="rId3" imgW="9464040" imgH="5861160" progId="Photoshop.Image.18">
                  <p:embed/>
                </p:oleObj>
              </mc:Choice>
              <mc:Fallback>
                <p:oleObj name="Image" r:id="rId3" imgW="9464040" imgH="5861160" progId="Photoshop.Image.1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" y="1196752"/>
                        <a:ext cx="9143999" cy="56626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Picture 866" descr="Energoresurs 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269" y="1213318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39855360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ltHorz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0" name="Rectangle 6"/>
          <p:cNvSpPr>
            <a:spLocks noChangeArrowheads="1"/>
          </p:cNvSpPr>
          <p:nvPr/>
        </p:nvSpPr>
        <p:spPr bwMode="auto">
          <a:xfrm>
            <a:off x="0" y="-208909"/>
            <a:ext cx="9144000" cy="124649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uk-UA" altLang="uk-UA" sz="25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Verdana" panose="020B0604030504040204" pitchFamily="34" charset="0"/>
              </a:rPr>
              <a:t>Принципова технологічна схема</a:t>
            </a:r>
          </a:p>
          <a:p>
            <a:pPr eaLnBrk="1" hangingPunct="1"/>
            <a:r>
              <a:rPr lang="uk-UA" altLang="uk-UA" sz="25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Verdana" panose="020B0604030504040204" pitchFamily="34" charset="0"/>
              </a:rPr>
              <a:t>блочно-модульної КОС</a:t>
            </a:r>
          </a:p>
          <a:p>
            <a:pPr eaLnBrk="1" hangingPunct="1"/>
            <a:r>
              <a:rPr lang="uk-UA" altLang="uk-UA" sz="25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Verdana" panose="020B0604030504040204" pitchFamily="34" charset="0"/>
              </a:rPr>
              <a:t>продуктивністю 3000 м. куб. на добу</a:t>
            </a:r>
          </a:p>
        </p:txBody>
      </p:sp>
      <p:pic>
        <p:nvPicPr>
          <p:cNvPr id="5" name="Picture 2" descr="D:\люда\План-схема очисної 3000 куб 2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0423" y="1037586"/>
            <a:ext cx="5683153" cy="5661248"/>
          </a:xfrm>
          <a:prstGeom prst="rect">
            <a:avLst/>
          </a:prstGeom>
          <a:noFill/>
        </p:spPr>
      </p:pic>
      <p:pic>
        <p:nvPicPr>
          <p:cNvPr id="6" name="Picture 866" descr="Energoresurs 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196752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49290360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ltHorz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0" name="Rectangle 6"/>
          <p:cNvSpPr>
            <a:spLocks noChangeArrowheads="1"/>
          </p:cNvSpPr>
          <p:nvPr/>
        </p:nvSpPr>
        <p:spPr bwMode="auto">
          <a:xfrm>
            <a:off x="-3038" y="-243408"/>
            <a:ext cx="9144000" cy="163121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uk-UA" altLang="uk-UA" sz="25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Verdana" panose="020B0604030504040204" pitchFamily="34" charset="0"/>
              </a:rPr>
              <a:t>Блочно-модульна КОС</a:t>
            </a:r>
          </a:p>
          <a:p>
            <a:pPr eaLnBrk="1" hangingPunct="1"/>
            <a:r>
              <a:rPr lang="uk-UA" altLang="uk-UA" sz="25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Verdana" panose="020B0604030504040204" pitchFamily="34" charset="0"/>
              </a:rPr>
              <a:t>продуктивністю 400 м. куб. на добу</a:t>
            </a:r>
          </a:p>
          <a:p>
            <a:pPr eaLnBrk="1" hangingPunct="1"/>
            <a:r>
              <a:rPr lang="uk-UA" altLang="uk-UA" sz="25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Verdana" panose="020B0604030504040204" pitchFamily="34" charset="0"/>
              </a:rPr>
              <a:t>в с. Фруктове Запорізької обл.</a:t>
            </a:r>
          </a:p>
          <a:p>
            <a:pPr eaLnBrk="1" hangingPunct="1"/>
            <a:endParaRPr lang="uk-UA" altLang="uk-UA" sz="2500" dirty="0">
              <a:solidFill>
                <a:srgbClr val="002060"/>
              </a:solidFill>
              <a:effectLst>
                <a:outerShdw blurRad="38100" dist="38100" dir="2700000" algn="tl">
                  <a:srgbClr val="C0C0C0"/>
                </a:outerShdw>
              </a:effectLst>
              <a:ea typeface="Verdana" panose="020B0604030504040204" pitchFamily="34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093050"/>
            <a:ext cx="7686600" cy="5764950"/>
          </a:xfrm>
          <a:prstGeom prst="rect">
            <a:avLst/>
          </a:prstGeom>
        </p:spPr>
      </p:pic>
      <p:pic>
        <p:nvPicPr>
          <p:cNvPr id="5" name="Picture 866" descr="Energoresurs 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268760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04301821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4018"/>
            <a:ext cx="4608512" cy="3456384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8512" y="-34018"/>
            <a:ext cx="4535488" cy="3401616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" y="3422366"/>
            <a:ext cx="4577630" cy="3433223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8511" y="3438168"/>
            <a:ext cx="4559775" cy="3419831"/>
          </a:xfrm>
          <a:prstGeom prst="rect">
            <a:avLst/>
          </a:prstGeom>
        </p:spPr>
      </p:pic>
      <p:pic>
        <p:nvPicPr>
          <p:cNvPr id="8" name="Picture 866" descr="Energoresurs log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-27132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57965287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38200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Каналізаційні насосні станції</a:t>
            </a:r>
          </a:p>
        </p:txBody>
      </p:sp>
      <p:pic>
        <p:nvPicPr>
          <p:cNvPr id="16387" name="Picture 4" descr="PA1400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954793" y="1776049"/>
            <a:ext cx="6069776" cy="4119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952" y="840484"/>
            <a:ext cx="5004048" cy="6017516"/>
          </a:xfrm>
          <a:prstGeom prst="rect">
            <a:avLst/>
          </a:prstGeom>
        </p:spPr>
      </p:pic>
      <p:pic>
        <p:nvPicPr>
          <p:cNvPr id="5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27875" y="764704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22840985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38200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Каналізаційні насосні станції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764704"/>
            <a:ext cx="8124395" cy="6093296"/>
          </a:xfrm>
          <a:prstGeom prst="rect">
            <a:avLst/>
          </a:prstGeom>
        </p:spPr>
      </p:pic>
      <p:pic>
        <p:nvPicPr>
          <p:cNvPr id="5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27875" y="764704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03744756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38200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Каналізаційні насосні станції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802" y="764704"/>
            <a:ext cx="8124395" cy="6093296"/>
          </a:xfrm>
          <a:prstGeom prst="rect">
            <a:avLst/>
          </a:prstGeom>
        </p:spPr>
      </p:pic>
      <p:pic>
        <p:nvPicPr>
          <p:cNvPr id="5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18072" y="764704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19470538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20688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Колодязі поліетиленові каналізаційні</a:t>
            </a:r>
          </a:p>
        </p:txBody>
      </p:sp>
      <p:pic>
        <p:nvPicPr>
          <p:cNvPr id="20483" name="Picture 4" descr="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080075"/>
            <a:ext cx="4525125" cy="27779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866" descr="Energoresurs 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845726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D:\люда\фото\колодязі перепадно-поворотні кан\IMG_018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" y="1536812"/>
            <a:ext cx="4525127" cy="2543263"/>
          </a:xfrm>
          <a:prstGeom prst="rect">
            <a:avLst/>
          </a:prstGeom>
          <a:noFill/>
        </p:spPr>
      </p:pic>
      <p:pic>
        <p:nvPicPr>
          <p:cNvPr id="6" name="Picture 3" descr="D:\люда\Щитові затвори з мех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1245776"/>
            <a:ext cx="3384376" cy="2629990"/>
          </a:xfrm>
          <a:prstGeom prst="rect">
            <a:avLst/>
          </a:prstGeom>
          <a:noFill/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65626" y="3855307"/>
            <a:ext cx="3770999" cy="299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74306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20688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Колодязі поліетиленові каналізаційні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808" y="845726"/>
            <a:ext cx="8028384" cy="6021288"/>
          </a:xfrm>
          <a:prstGeom prst="rect">
            <a:avLst/>
          </a:prstGeom>
        </p:spPr>
      </p:pic>
      <p:pic>
        <p:nvPicPr>
          <p:cNvPr id="4" name="Picture 866" descr="Energoresurs 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808" y="847064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19130255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pct5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6025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Установки для очищення дощових стоків від нафтопродуктів і завислих речовин</a:t>
            </a:r>
          </a:p>
        </p:txBody>
      </p:sp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6051" y="1052736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Содержимое 3"/>
          <p:cNvSpPr>
            <a:spLocks noGrp="1"/>
          </p:cNvSpPr>
          <p:nvPr>
            <p:ph idx="4294967295"/>
          </p:nvPr>
        </p:nvSpPr>
        <p:spPr>
          <a:xfrm>
            <a:off x="683568" y="1916832"/>
            <a:ext cx="8208911" cy="432048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Ø"/>
              <a:defRPr/>
            </a:pPr>
            <a:r>
              <a:rPr lang="uk-UA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</a:rPr>
              <a:t>Очищення стоків з концентрацією нафтопродуктів від 200 мг/л до 0,05 мг/л</a:t>
            </a: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uk-UA" sz="2200" b="1" dirty="0" smtClean="0">
              <a:solidFill>
                <a:srgbClr val="00206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+mj-lt"/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uk-UA" sz="22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Очищення стоків з концентрацією </a:t>
            </a:r>
            <a:r>
              <a:rPr lang="uk-UA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завислих речовин від 2000 </a:t>
            </a:r>
            <a:r>
              <a:rPr lang="uk-UA" sz="22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мг/л до </a:t>
            </a:r>
            <a:r>
              <a:rPr lang="uk-UA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3-5 </a:t>
            </a:r>
            <a:r>
              <a:rPr lang="uk-UA" sz="22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мг/л</a:t>
            </a:r>
          </a:p>
          <a:p>
            <a:pPr marL="0" indent="0">
              <a:buNone/>
              <a:defRPr/>
            </a:pPr>
            <a:endParaRPr lang="uk-UA" sz="2200" b="1" dirty="0" smtClean="0">
              <a:solidFill>
                <a:srgbClr val="00206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+mj-lt"/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uk-UA" sz="22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Очищення стоків </a:t>
            </a:r>
            <a:r>
              <a:rPr lang="uk-UA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від т</a:t>
            </a:r>
            <a:r>
              <a:rPr lang="uk-UA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</a:rPr>
              <a:t>вердих речовин (від піску, гравію тощо)</a:t>
            </a:r>
            <a:endParaRPr lang="en-US" sz="2200" b="1" dirty="0" smtClean="0">
              <a:solidFill>
                <a:srgbClr val="00206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95663537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6025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Установки для очищення дощових стоків від нафтопродуктів і завислих речовин</a:t>
            </a:r>
          </a:p>
        </p:txBody>
      </p:sp>
      <p:pic>
        <p:nvPicPr>
          <p:cNvPr id="24579" name="Picture 4" descr="\\Reklama-taras\фото\СТІЛЬНИКОВІ ВИРОБИ\Сепаратор\P323015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19200"/>
            <a:ext cx="9144000" cy="5891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40768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ltHorz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6025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Установки для очищення дощових стоків від нафтопродуктів і завислих речовин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828" y="1106742"/>
            <a:ext cx="7668344" cy="5751258"/>
          </a:xfrm>
          <a:prstGeom prst="rect">
            <a:avLst/>
          </a:prstGeom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7828" y="1106742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19020124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ltHorz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6025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Установки для очищення дощових стоків від нафтопродуктів і завислих речовин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832" y="1160748"/>
            <a:ext cx="7596336" cy="5697252"/>
          </a:xfrm>
          <a:prstGeom prst="rect">
            <a:avLst/>
          </a:prstGeom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2413" y="1160748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32404276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ltHorz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6025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Установки для очищення дощових стоків від нафтопродуктів і завислих речовин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824" y="1069731"/>
            <a:ext cx="7740352" cy="5805264"/>
          </a:xfrm>
          <a:prstGeom prst="rect">
            <a:avLst/>
          </a:prstGeom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6051" y="1052736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92714498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6025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Установки для очищення дощових стоків від нафтопродуктів і завислих речовин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69784"/>
            <a:ext cx="9144000" cy="5138928"/>
          </a:xfrm>
          <a:prstGeom prst="rect">
            <a:avLst/>
          </a:prstGeom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08565" y="1469784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88382937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>
              <a:defRPr/>
            </a:pPr>
            <a:r>
              <a:rPr lang="uk-UA" sz="25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Флотатори продуктивністю до 20 м3/год.</a:t>
            </a:r>
            <a:endParaRPr lang="uk-UA" sz="25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9699" name="Picture 2" descr="\\Reklama-taras\фото\СТІЛЬНИКОВІ ВИРОБИ\флотатор\P307012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3184"/>
            <a:ext cx="9144000" cy="617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764704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>
              <a:defRPr/>
            </a:pPr>
            <a:r>
              <a:rPr lang="uk-UA" sz="25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Флотатори продуктивністю до 20 м3/год.</a:t>
            </a:r>
            <a:endParaRPr lang="uk-UA" sz="25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279040" y="1525101"/>
            <a:ext cx="6095297" cy="4571473"/>
          </a:xfrm>
          <a:prstGeom prst="rect">
            <a:avLst/>
          </a:prstGeom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23" y="763189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19691525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>
              <a:defRPr/>
            </a:pPr>
            <a:r>
              <a:rPr lang="uk-UA" sz="25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Флотатори продуктивністю до 20 м3/год.</a:t>
            </a:r>
            <a:endParaRPr lang="uk-UA" sz="25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804" y="782706"/>
            <a:ext cx="8100392" cy="6075294"/>
          </a:xfrm>
          <a:prstGeom prst="rect">
            <a:avLst/>
          </a:prstGeom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6753" y="782706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60047961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>
              <a:defRPr/>
            </a:pPr>
            <a:r>
              <a:rPr lang="uk-UA" sz="25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Листи поліетиленові і поліпропіленові</a:t>
            </a:r>
            <a:endParaRPr lang="uk-UA" sz="25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8013" y="740701"/>
            <a:ext cx="4587974" cy="6117299"/>
          </a:xfrm>
          <a:prstGeom prst="rect">
            <a:avLst/>
          </a:prstGeom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740700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06017711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"/>
          </a:xfrm>
          <a:solidFill>
            <a:schemeClr val="bg1"/>
          </a:solidFill>
        </p:spPr>
        <p:txBody>
          <a:bodyPr anchor="ctr"/>
          <a:lstStyle/>
          <a:p>
            <a:pPr algn="ctr">
              <a:defRPr/>
            </a:pPr>
            <a:r>
              <a:rPr 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Листи поліетиленові і поліпропіленові</a:t>
            </a:r>
          </a:p>
        </p:txBody>
      </p:sp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42" y="748408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748408"/>
            <a:ext cx="4587974" cy="6117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747244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"/>
          </a:xfrm>
          <a:solidFill>
            <a:schemeClr val="bg1"/>
          </a:solidFill>
        </p:spPr>
        <p:txBody>
          <a:bodyPr anchor="ctr"/>
          <a:lstStyle/>
          <a:p>
            <a:pPr algn="ctr">
              <a:defRPr/>
            </a:pPr>
            <a:r>
              <a:rPr 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Листи поліетиленові і поліпропіленові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782706"/>
            <a:ext cx="8100392" cy="6075294"/>
          </a:xfrm>
          <a:prstGeom prst="rect">
            <a:avLst/>
          </a:prstGeom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1194" y="782706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23919582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>
              <a:defRPr/>
            </a:pPr>
            <a:r>
              <a:rPr lang="uk-UA" sz="25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Інноваційні безнапірні поліетиленові труби</a:t>
            </a:r>
            <a:br>
              <a:rPr lang="uk-UA" sz="25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uk-UA" sz="25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зі структурованою будовою стінки </a:t>
            </a:r>
            <a:endParaRPr lang="uk-UA" sz="25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740701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740701"/>
            <a:ext cx="4587974" cy="6117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178687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"/>
          </a:xfrm>
          <a:solidFill>
            <a:schemeClr val="bg1"/>
          </a:solidFill>
        </p:spPr>
        <p:txBody>
          <a:bodyPr anchor="ctr"/>
          <a:lstStyle/>
          <a:p>
            <a:pPr algn="ctr">
              <a:defRPr/>
            </a:pPr>
            <a:r>
              <a:rPr 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Інноваційні безнапірні поліетиленові труби</a:t>
            </a:r>
            <a:br>
              <a:rPr 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зі структурованою будовою стінки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12776"/>
            <a:ext cx="9144000" cy="5138928"/>
          </a:xfrm>
          <a:prstGeom prst="rect">
            <a:avLst/>
          </a:prstGeom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1177" y="1012726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40905392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"/>
          </a:xfrm>
          <a:solidFill>
            <a:schemeClr val="bg1"/>
          </a:solidFill>
        </p:spPr>
        <p:txBody>
          <a:bodyPr anchor="ctr"/>
          <a:lstStyle/>
          <a:p>
            <a:pPr algn="ctr">
              <a:defRPr/>
            </a:pPr>
            <a:r>
              <a:rPr 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Інноваційні безнапірні поліетиленові труби</a:t>
            </a:r>
            <a:br>
              <a:rPr 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зі структурованою будовою стінки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09401"/>
            <a:ext cx="8413569" cy="5948599"/>
          </a:xfrm>
          <a:prstGeom prst="rect">
            <a:avLst/>
          </a:prstGeom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909401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57150340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>
              <a:defRPr/>
            </a:pPr>
            <a:r>
              <a:rPr lang="uk-UA" sz="25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Шафи управління</a:t>
            </a:r>
            <a:endParaRPr lang="uk-UA" sz="25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760629" y="1525373"/>
            <a:ext cx="6094432" cy="457082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810195" y="1525372"/>
            <a:ext cx="6094432" cy="4570824"/>
          </a:xfrm>
          <a:prstGeom prst="rect">
            <a:avLst/>
          </a:prstGeom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764704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06177837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679" y="1052736"/>
            <a:ext cx="9144000" cy="3672408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>
              <a:lnSpc>
                <a:spcPct val="150000"/>
              </a:lnSpc>
              <a:defRPr/>
            </a:pPr>
            <a:r>
              <a:rPr lang="uk-UA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Обладнання для реконструкції і будівництва каналізаційних очисних споруд</a:t>
            </a:r>
            <a:endParaRPr lang="uk-UA" sz="4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679" y="188640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65773321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44724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Камера-</a:t>
            </a:r>
            <a:r>
              <a:rPr lang="uk-UA" altLang="uk-UA" sz="25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гасій</a:t>
            </a:r>
            <a:r>
              <a:rPr lang="uk-UA" altLang="uk-UA" sz="25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напору</a:t>
            </a:r>
            <a:endParaRPr lang="uk-UA" altLang="uk-UA" dirty="0">
              <a:solidFill>
                <a:srgbClr val="002060"/>
              </a:solidFill>
            </a:endParaRPr>
          </a:p>
        </p:txBody>
      </p:sp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679" y="972513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932723"/>
            <a:ext cx="4443958" cy="5925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004662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44724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Приймально-розподільчі камери</a:t>
            </a:r>
            <a:b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з полімерними щитовими затворами</a:t>
            </a:r>
            <a:endParaRPr lang="uk-UA" altLang="uk-UA" dirty="0">
              <a:solidFill>
                <a:srgbClr val="002060"/>
              </a:solidFill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33682"/>
            <a:ext cx="4730603" cy="354795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9477" y="929949"/>
            <a:ext cx="4704523" cy="3528392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6530" y="4477375"/>
            <a:ext cx="3570939" cy="2380625"/>
          </a:xfrm>
          <a:prstGeom prst="rect">
            <a:avLst/>
          </a:prstGeom>
        </p:spPr>
      </p:pic>
      <p:pic>
        <p:nvPicPr>
          <p:cNvPr id="4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27875" y="933682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10606378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44724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Колодязі з грабельними решітками</a:t>
            </a:r>
            <a:endParaRPr lang="uk-UA" altLang="uk-UA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819" y="980728"/>
            <a:ext cx="7836362" cy="5877272"/>
          </a:xfrm>
          <a:prstGeom prst="rect">
            <a:avLst/>
          </a:prstGeom>
        </p:spPr>
      </p:pic>
      <p:pic>
        <p:nvPicPr>
          <p:cNvPr id="5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39" y="908720"/>
            <a:ext cx="2016125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11337915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ltHorz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44724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>
                <a:solidFill>
                  <a:srgbClr val="002060"/>
                </a:solidFill>
              </a:rPr>
              <a:t>Вертикальні і горизонтальні </a:t>
            </a:r>
            <a:r>
              <a:rPr lang="uk-UA" altLang="uk-UA" sz="2500" b="1" dirty="0" err="1">
                <a:solidFill>
                  <a:srgbClr val="002060"/>
                </a:solidFill>
              </a:rPr>
              <a:t>пісковловлювачі</a:t>
            </a:r>
            <a:endParaRPr lang="uk-UA" altLang="uk-UA" sz="2500" b="1" dirty="0">
              <a:solidFill>
                <a:srgbClr val="002060"/>
              </a:solidFill>
            </a:endParaRPr>
          </a:p>
        </p:txBody>
      </p:sp>
      <p:pic>
        <p:nvPicPr>
          <p:cNvPr id="5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412776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40768"/>
            <a:ext cx="5184576" cy="388843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9993" y="3487755"/>
            <a:ext cx="4644008" cy="3370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851672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44724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 err="1" smtClean="0">
                <a:solidFill>
                  <a:srgbClr val="002060"/>
                </a:solidFill>
              </a:rPr>
              <a:t>Мулоскреби</a:t>
            </a:r>
            <a:r>
              <a:rPr lang="uk-UA" altLang="uk-UA" sz="2500" b="1" dirty="0" smtClean="0">
                <a:solidFill>
                  <a:srgbClr val="002060"/>
                </a:solidFill>
              </a:rPr>
              <a:t> первинних відстійників</a:t>
            </a:r>
            <a:endParaRPr lang="uk-UA" altLang="uk-UA" sz="2500" b="1" dirty="0">
              <a:solidFill>
                <a:srgbClr val="002060"/>
              </a:solidFill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816" y="944724"/>
            <a:ext cx="7884368" cy="5913276"/>
          </a:xfrm>
          <a:prstGeom prst="rect">
            <a:avLst/>
          </a:prstGeom>
        </p:spPr>
      </p:pic>
      <p:pic>
        <p:nvPicPr>
          <p:cNvPr id="5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7929" y="944724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03660497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44724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 err="1" smtClean="0">
                <a:solidFill>
                  <a:srgbClr val="002060"/>
                </a:solidFill>
              </a:rPr>
              <a:t>Мулоскреби</a:t>
            </a:r>
            <a:r>
              <a:rPr lang="uk-UA" altLang="uk-UA" sz="2500" b="1" dirty="0" smtClean="0">
                <a:solidFill>
                  <a:srgbClr val="002060"/>
                </a:solidFill>
              </a:rPr>
              <a:t> первинних відстійників</a:t>
            </a:r>
            <a:endParaRPr lang="uk-UA" altLang="uk-UA" sz="2500" b="1" dirty="0">
              <a:solidFill>
                <a:srgbClr val="002060"/>
              </a:solidFill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816617" y="1683883"/>
            <a:ext cx="5913276" cy="4434957"/>
          </a:xfrm>
          <a:prstGeom prst="rect">
            <a:avLst/>
          </a:prstGeom>
        </p:spPr>
      </p:pic>
      <p:pic>
        <p:nvPicPr>
          <p:cNvPr id="5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944724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67438721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44724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 err="1" smtClean="0">
                <a:solidFill>
                  <a:srgbClr val="002060"/>
                </a:solidFill>
              </a:rPr>
              <a:t>Мулоскреби</a:t>
            </a:r>
            <a:r>
              <a:rPr lang="uk-UA" altLang="uk-UA" sz="2500" b="1" dirty="0" smtClean="0">
                <a:solidFill>
                  <a:srgbClr val="002060"/>
                </a:solidFill>
              </a:rPr>
              <a:t> первинних відстійників</a:t>
            </a:r>
            <a:endParaRPr lang="uk-UA" altLang="uk-UA" sz="2500" b="1" dirty="0">
              <a:solidFill>
                <a:srgbClr val="002060"/>
              </a:solidFill>
            </a:endParaRPr>
          </a:p>
        </p:txBody>
      </p:sp>
      <p:pic>
        <p:nvPicPr>
          <p:cNvPr id="5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44724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385139" y="1687880"/>
            <a:ext cx="5908709" cy="4431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181280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44724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 smtClean="0">
                <a:solidFill>
                  <a:srgbClr val="002060"/>
                </a:solidFill>
              </a:rPr>
              <a:t>Периферійні лотки радіальних відстійників</a:t>
            </a:r>
            <a:endParaRPr lang="uk-UA" altLang="uk-UA" sz="2500" b="1" dirty="0">
              <a:solidFill>
                <a:srgbClr val="002060"/>
              </a:solidFill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922716"/>
            <a:ext cx="7913712" cy="5935284"/>
          </a:xfrm>
          <a:prstGeom prst="rect">
            <a:avLst/>
          </a:prstGeom>
        </p:spPr>
      </p:pic>
      <p:pic>
        <p:nvPicPr>
          <p:cNvPr id="5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2147" y="944724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72358599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44724"/>
          </a:xfrm>
          <a:solidFill>
            <a:schemeClr val="bg1"/>
          </a:solidFill>
        </p:spPr>
        <p:txBody>
          <a:bodyPr anchor="ctr"/>
          <a:lstStyle/>
          <a:p>
            <a:pPr algn="ctr" eaLnBrk="1" hangingPunct="1"/>
            <a:r>
              <a:rPr lang="uk-UA" altLang="uk-UA" sz="2500" b="1" dirty="0" smtClean="0">
                <a:solidFill>
                  <a:srgbClr val="002060"/>
                </a:solidFill>
              </a:rPr>
              <a:t>Периферійні лотки радіальних відстійників</a:t>
            </a:r>
            <a:endParaRPr lang="uk-UA" altLang="uk-UA" sz="2500" b="1" dirty="0">
              <a:solidFill>
                <a:srgbClr val="002060"/>
              </a:solidFill>
            </a:endParaRPr>
          </a:p>
        </p:txBody>
      </p:sp>
      <p:pic>
        <p:nvPicPr>
          <p:cNvPr id="5" name="Picture 866" descr="Energoresurs logo">
            <a:extLst>
              <a:ext uri="{FF2B5EF4-FFF2-40B4-BE49-F238E27FC236}">
                <a16:creationId xmlns:a16="http://schemas.microsoft.com/office/drawing/2014/main" xmlns="" id="{81842E5A-2BC9-47E7-B05C-A69140A68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196752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19072"/>
            <a:ext cx="9144000" cy="5138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388914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ltHorz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0" y="2377480"/>
            <a:ext cx="9144000" cy="44805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8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uk-UA" altLang="uk-UA" sz="3600" kern="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Дякуємо за увагу!</a:t>
            </a:r>
          </a:p>
        </p:txBody>
      </p: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uk-UA"/>
          </a:p>
        </p:txBody>
      </p:sp>
      <p:graphicFrame>
        <p:nvGraphicFramePr>
          <p:cNvPr id="5" name="Объект 4"/>
          <p:cNvGraphicFramePr>
            <a:graphicFrameLocks noChangeAspect="1"/>
          </p:cNvGraphicFramePr>
          <p:nvPr>
            <p:extLst/>
          </p:nvPr>
        </p:nvGraphicFramePr>
        <p:xfrm>
          <a:off x="12576" y="548680"/>
          <a:ext cx="9131424" cy="182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9" r:id="rId4" imgW="8340840" imgH="1683720" progId="CorelDRAW.Graphic.12">
                  <p:embed/>
                </p:oleObj>
              </mc:Choice>
              <mc:Fallback>
                <p:oleObj r:id="rId4" imgW="8340840" imgH="1683720" progId="CorelDRAW.Graphic.12">
                  <p:embed/>
                  <p:pic>
                    <p:nvPicPr>
                      <p:cNvPr id="5" name="Объект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76" y="548680"/>
                        <a:ext cx="9131424" cy="182880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3386025"/>
      </p:ext>
    </p:extLst>
  </p:cSld>
  <p:clrMapOvr>
    <a:masterClrMapping/>
  </p:clrMapOvr>
  <p:transition spd="slow" advClick="0" advTm="5000">
    <p:blind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Профиль">
  <a:themeElements>
    <a:clrScheme name="Профиль 9">
      <a:dk1>
        <a:srgbClr val="000000"/>
      </a:dk1>
      <a:lt1>
        <a:srgbClr val="FFFFFF"/>
      </a:lt1>
      <a:dk2>
        <a:srgbClr val="000000"/>
      </a:dk2>
      <a:lt2>
        <a:srgbClr val="DDDDDD"/>
      </a:lt2>
      <a:accent1>
        <a:srgbClr val="A3B2C1"/>
      </a:accent1>
      <a:accent2>
        <a:srgbClr val="CC0000"/>
      </a:accent2>
      <a:accent3>
        <a:srgbClr val="FFFFFF"/>
      </a:accent3>
      <a:accent4>
        <a:srgbClr val="000000"/>
      </a:accent4>
      <a:accent5>
        <a:srgbClr val="CED5DD"/>
      </a:accent5>
      <a:accent6>
        <a:srgbClr val="B90000"/>
      </a:accent6>
      <a:hlink>
        <a:srgbClr val="336699"/>
      </a:hlink>
      <a:folHlink>
        <a:srgbClr val="003366"/>
      </a:folHlink>
    </a:clrScheme>
    <a:fontScheme name="Профиль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b" anchorCtr="0" compatLnSpc="1">
        <a:prstTxWarp prst="textNoShape">
          <a:avLst/>
        </a:prstTxWarp>
      </a:bodyPr>
      <a:lstStyle>
        <a:defPPr marL="723900" marR="0" indent="-72390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uk-UA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b" anchorCtr="0" compatLnSpc="1">
        <a:prstTxWarp prst="textNoShape">
          <a:avLst/>
        </a:prstTxWarp>
      </a:bodyPr>
      <a:lstStyle>
        <a:defPPr marL="723900" marR="0" indent="-72390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uk-UA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Verdana" pitchFamily="34" charset="0"/>
          </a:defRPr>
        </a:defPPr>
      </a:lstStyle>
    </a:lnDef>
  </a:objectDefaults>
  <a:extraClrSchemeLst>
    <a:extraClrScheme>
      <a:clrScheme name="Профиль 1">
        <a:dk1>
          <a:srgbClr val="A50021"/>
        </a:dk1>
        <a:lt1>
          <a:srgbClr val="FFFFFF"/>
        </a:lt1>
        <a:dk2>
          <a:srgbClr val="800000"/>
        </a:dk2>
        <a:lt2>
          <a:srgbClr val="FFFFFF"/>
        </a:lt2>
        <a:accent1>
          <a:srgbClr val="FF9900"/>
        </a:accent1>
        <a:accent2>
          <a:srgbClr val="FF3300"/>
        </a:accent2>
        <a:accent3>
          <a:srgbClr val="C0AAAA"/>
        </a:accent3>
        <a:accent4>
          <a:srgbClr val="DADADA"/>
        </a:accent4>
        <a:accent5>
          <a:srgbClr val="FFCAAA"/>
        </a:accent5>
        <a:accent6>
          <a:srgbClr val="E72D00"/>
        </a:accent6>
        <a:hlink>
          <a:srgbClr val="FFFFCC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Профиль 2">
        <a:dk1>
          <a:srgbClr val="3C001E"/>
        </a:dk1>
        <a:lt1>
          <a:srgbClr val="FFFFFF"/>
        </a:lt1>
        <a:dk2>
          <a:srgbClr val="51072E"/>
        </a:dk2>
        <a:lt2>
          <a:srgbClr val="FFFFFF"/>
        </a:lt2>
        <a:accent1>
          <a:srgbClr val="89A38F"/>
        </a:accent1>
        <a:accent2>
          <a:srgbClr val="666699"/>
        </a:accent2>
        <a:accent3>
          <a:srgbClr val="B3AAAD"/>
        </a:accent3>
        <a:accent4>
          <a:srgbClr val="DADADA"/>
        </a:accent4>
        <a:accent5>
          <a:srgbClr val="C4CEC6"/>
        </a:accent5>
        <a:accent6>
          <a:srgbClr val="5C5C8A"/>
        </a:accent6>
        <a:hlink>
          <a:srgbClr val="80800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Профиль 3">
        <a:dk1>
          <a:srgbClr val="333333"/>
        </a:dk1>
        <a:lt1>
          <a:srgbClr val="FFFFFF"/>
        </a:lt1>
        <a:dk2>
          <a:srgbClr val="000000"/>
        </a:dk2>
        <a:lt2>
          <a:srgbClr val="FFFFFF"/>
        </a:lt2>
        <a:accent1>
          <a:srgbClr val="3399FF"/>
        </a:accent1>
        <a:accent2>
          <a:srgbClr val="CC0000"/>
        </a:accent2>
        <a:accent3>
          <a:srgbClr val="AAAAAA"/>
        </a:accent3>
        <a:accent4>
          <a:srgbClr val="DADADA"/>
        </a:accent4>
        <a:accent5>
          <a:srgbClr val="ADCAFF"/>
        </a:accent5>
        <a:accent6>
          <a:srgbClr val="B90000"/>
        </a:accent6>
        <a:hlink>
          <a:srgbClr val="666699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Профиль 4">
        <a:dk1>
          <a:srgbClr val="4B3D1B"/>
        </a:dk1>
        <a:lt1>
          <a:srgbClr val="FFFFFF"/>
        </a:lt1>
        <a:dk2>
          <a:srgbClr val="330000"/>
        </a:dk2>
        <a:lt2>
          <a:srgbClr val="FFFFFF"/>
        </a:lt2>
        <a:accent1>
          <a:srgbClr val="CC9900"/>
        </a:accent1>
        <a:accent2>
          <a:srgbClr val="CC6600"/>
        </a:accent2>
        <a:accent3>
          <a:srgbClr val="ADAA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6666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Профиль 5">
        <a:dk1>
          <a:srgbClr val="006666"/>
        </a:dk1>
        <a:lt1>
          <a:srgbClr val="FFFFFF"/>
        </a:lt1>
        <a:dk2>
          <a:srgbClr val="003366"/>
        </a:dk2>
        <a:lt2>
          <a:srgbClr val="FFFFFF"/>
        </a:lt2>
        <a:accent1>
          <a:srgbClr val="0099CC"/>
        </a:accent1>
        <a:accent2>
          <a:srgbClr val="6666FF"/>
        </a:accent2>
        <a:accent3>
          <a:srgbClr val="AAADB8"/>
        </a:accent3>
        <a:accent4>
          <a:srgbClr val="DADADA"/>
        </a:accent4>
        <a:accent5>
          <a:srgbClr val="AACAE2"/>
        </a:accent5>
        <a:accent6>
          <a:srgbClr val="5C5CE7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Профиль 6">
        <a:dk1>
          <a:srgbClr val="003366"/>
        </a:dk1>
        <a:lt1>
          <a:srgbClr val="FFFFFF"/>
        </a:lt1>
        <a:dk2>
          <a:srgbClr val="006666"/>
        </a:dk2>
        <a:lt2>
          <a:srgbClr val="FFFFFF"/>
        </a:lt2>
        <a:accent1>
          <a:srgbClr val="6699FF"/>
        </a:accent1>
        <a:accent2>
          <a:srgbClr val="00CCFF"/>
        </a:accent2>
        <a:accent3>
          <a:srgbClr val="AAB8B8"/>
        </a:accent3>
        <a:accent4>
          <a:srgbClr val="DADADA"/>
        </a:accent4>
        <a:accent5>
          <a:srgbClr val="B8CAFF"/>
        </a:accent5>
        <a:accent6>
          <a:srgbClr val="00B9E7"/>
        </a:accent6>
        <a:hlink>
          <a:srgbClr val="FFFFCC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Профиль 7">
        <a:dk1>
          <a:srgbClr val="000000"/>
        </a:dk1>
        <a:lt1>
          <a:srgbClr val="619CB1"/>
        </a:lt1>
        <a:dk2>
          <a:srgbClr val="FFFFFF"/>
        </a:dk2>
        <a:lt2>
          <a:srgbClr val="4E899E"/>
        </a:lt2>
        <a:accent1>
          <a:srgbClr val="FFCC00"/>
        </a:accent1>
        <a:accent2>
          <a:srgbClr val="B6523E"/>
        </a:accent2>
        <a:accent3>
          <a:srgbClr val="B7CBD5"/>
        </a:accent3>
        <a:accent4>
          <a:srgbClr val="000000"/>
        </a:accent4>
        <a:accent5>
          <a:srgbClr val="FFE2AA"/>
        </a:accent5>
        <a:accent6>
          <a:srgbClr val="A54937"/>
        </a:accent6>
        <a:hlink>
          <a:srgbClr val="99CC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Профиль 8">
        <a:dk1>
          <a:srgbClr val="598600"/>
        </a:dk1>
        <a:lt1>
          <a:srgbClr val="FFFFFF"/>
        </a:lt1>
        <a:dk2>
          <a:srgbClr val="336600"/>
        </a:dk2>
        <a:lt2>
          <a:srgbClr val="FFFFFF"/>
        </a:lt2>
        <a:accent1>
          <a:srgbClr val="33CC33"/>
        </a:accent1>
        <a:accent2>
          <a:srgbClr val="99CC00"/>
        </a:accent2>
        <a:accent3>
          <a:srgbClr val="ADB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FFCC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Профиль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A3B2C1"/>
        </a:accent1>
        <a:accent2>
          <a:srgbClr val="CC0000"/>
        </a:accent2>
        <a:accent3>
          <a:srgbClr val="FFFFFF"/>
        </a:accent3>
        <a:accent4>
          <a:srgbClr val="000000"/>
        </a:accent4>
        <a:accent5>
          <a:srgbClr val="CED5DD"/>
        </a:accent5>
        <a:accent6>
          <a:srgbClr val="B90000"/>
        </a:accent6>
        <a:hlink>
          <a:srgbClr val="336699"/>
        </a:hlink>
        <a:folHlink>
          <a:srgbClr val="00336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Тема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Тема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Презентація</Template>
  <TotalTime>2538</TotalTime>
  <Words>535</Words>
  <Application>Microsoft Office PowerPoint</Application>
  <PresentationFormat>Экран (4:3)</PresentationFormat>
  <Paragraphs>99</Paragraphs>
  <Slides>53</Slides>
  <Notes>2</Notes>
  <HiddenSlides>0</HiddenSlides>
  <MMClips>0</MMClips>
  <ScaleCrop>false</ScaleCrop>
  <HeadingPairs>
    <vt:vector size="8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Внедренные серверы OLE</vt:lpstr>
      </vt:variant>
      <vt:variant>
        <vt:i4>2</vt:i4>
      </vt:variant>
      <vt:variant>
        <vt:lpstr>Заголовки слайдов</vt:lpstr>
      </vt:variant>
      <vt:variant>
        <vt:i4>53</vt:i4>
      </vt:variant>
    </vt:vector>
  </HeadingPairs>
  <TitlesOfParts>
    <vt:vector size="60" baseType="lpstr">
      <vt:lpstr>Arial</vt:lpstr>
      <vt:lpstr>Times New Roman</vt:lpstr>
      <vt:lpstr>Verdana</vt:lpstr>
      <vt:lpstr>Wingdings</vt:lpstr>
      <vt:lpstr>Профиль</vt:lpstr>
      <vt:lpstr>CorelDRAW.Graphic.12</vt:lpstr>
      <vt:lpstr>Image</vt:lpstr>
      <vt:lpstr>Презентация PowerPoint</vt:lpstr>
      <vt:lpstr>Установки для очищення дощових стоків від нафтопродуктів і завислих речовин</vt:lpstr>
      <vt:lpstr>Труби і елементи поліетиленові зі стільниковою (профільованою) будовою стінки</vt:lpstr>
      <vt:lpstr>Труби і елементи поліетиленові зі стільниковою (профільованою) будовою стінки</vt:lpstr>
      <vt:lpstr>Труби і елементи поліетиленові зі стільниковою (профільованою) будовою стінки</vt:lpstr>
      <vt:lpstr>Переваги поліетиленових виробів зі стільниковою (профільованою) будовою стінки</vt:lpstr>
      <vt:lpstr>Презентация PowerPoint</vt:lpstr>
      <vt:lpstr>Презентация PowerPoint</vt:lpstr>
      <vt:lpstr>Презентация PowerPoint</vt:lpstr>
      <vt:lpstr>Презентация PowerPoint</vt:lpstr>
      <vt:lpstr>Резервуари поліетиленові  запасу чистої води</vt:lpstr>
      <vt:lpstr>Резервуари поліетиленові  запасу чистої води</vt:lpstr>
      <vt:lpstr>Резервуари поліетиленові  запасу чистої води</vt:lpstr>
      <vt:lpstr>Резервуари поліетиленові  запасу чистої води</vt:lpstr>
      <vt:lpstr>Резервуари с термостійкого поліетилену PE-RT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Каналізаційні насосні станції</vt:lpstr>
      <vt:lpstr>Каналізаційні насосні станції</vt:lpstr>
      <vt:lpstr>Каналізаційні насосні станції</vt:lpstr>
      <vt:lpstr>Колодязі поліетиленові каналізаційні</vt:lpstr>
      <vt:lpstr>Колодязі поліетиленові каналізаційні</vt:lpstr>
      <vt:lpstr>Установки для очищення дощових стоків від нафтопродуктів і завислих речовин</vt:lpstr>
      <vt:lpstr>Установки для очищення дощових стоків від нафтопродуктів і завислих речовин</vt:lpstr>
      <vt:lpstr>Установки для очищення дощових стоків від нафтопродуктів і завислих речовин</vt:lpstr>
      <vt:lpstr>Установки для очищення дощових стоків від нафтопродуктів і завислих речовин</vt:lpstr>
      <vt:lpstr>Установки для очищення дощових стоків від нафтопродуктів і завислих речовин</vt:lpstr>
      <vt:lpstr>Установки для очищення дощових стоків від нафтопродуктів і завислих речовин</vt:lpstr>
      <vt:lpstr>Флотатори продуктивністю до 20 м3/год.</vt:lpstr>
      <vt:lpstr>Флотатори продуктивністю до 20 м3/год.</vt:lpstr>
      <vt:lpstr>Флотатори продуктивністю до 20 м3/год.</vt:lpstr>
      <vt:lpstr>Листи поліетиленові і поліпропіленові</vt:lpstr>
      <vt:lpstr>Листи поліетиленові і поліпропіленові</vt:lpstr>
      <vt:lpstr>Листи поліетиленові і поліпропіленові</vt:lpstr>
      <vt:lpstr>Інноваційні безнапірні поліетиленові труби зі структурованою будовою стінки </vt:lpstr>
      <vt:lpstr>Інноваційні безнапірні поліетиленові труби зі структурованою будовою стінки</vt:lpstr>
      <vt:lpstr>Інноваційні безнапірні поліетиленові труби зі структурованою будовою стінки</vt:lpstr>
      <vt:lpstr>Шафи управління</vt:lpstr>
      <vt:lpstr>Обладнання для реконструкції і будівництва каналізаційних очисних споруд</vt:lpstr>
      <vt:lpstr>Камера-гасій напору</vt:lpstr>
      <vt:lpstr>Приймально-розподільчі камери  з полімерними щитовими затворами</vt:lpstr>
      <vt:lpstr>Колодязі з грабельними решітками</vt:lpstr>
      <vt:lpstr>Вертикальні і горизонтальні пісковловлювачі</vt:lpstr>
      <vt:lpstr>Мулоскреби первинних відстійників</vt:lpstr>
      <vt:lpstr>Мулоскреби первинних відстійників</vt:lpstr>
      <vt:lpstr>Мулоскреби первинних відстійників</vt:lpstr>
      <vt:lpstr>Периферійні лотки радіальних відстійників</vt:lpstr>
      <vt:lpstr>Периферійні лотки радіальних відстійників</vt:lpstr>
      <vt:lpstr>Презентация PowerPoint</vt:lpstr>
    </vt:vector>
  </TitlesOfParts>
  <Company>SPecialiST RePack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Трубы и элементы полиэтиленовие</dc:title>
  <dc:creator>Користувач Windows</dc:creator>
  <cp:lastModifiedBy>Назар</cp:lastModifiedBy>
  <cp:revision>95</cp:revision>
  <cp:lastPrinted>1601-01-01T00:00:00Z</cp:lastPrinted>
  <dcterms:created xsi:type="dcterms:W3CDTF">2018-09-12T18:55:24Z</dcterms:created>
  <dcterms:modified xsi:type="dcterms:W3CDTF">2024-05-17T06:57:43Z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